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Proxima Nova"/>
      <p:regular r:id="rId54"/>
      <p:bold r:id="rId55"/>
      <p:italic r:id="rId56"/>
      <p:boldItalic r:id="rId57"/>
    </p:embeddedFont>
    <p:embeddedFont>
      <p:font typeface="Alfa Slab On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ipa Des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bold.fntdata"/><Relationship Id="rId10" Type="http://schemas.openxmlformats.org/officeDocument/2006/relationships/slide" Target="slides/slide3.xml"/><Relationship Id="rId54" Type="http://schemas.openxmlformats.org/officeDocument/2006/relationships/font" Target="fonts/ProximaNova-regular.fntdata"/><Relationship Id="rId13" Type="http://schemas.openxmlformats.org/officeDocument/2006/relationships/slide" Target="slides/slide6.xml"/><Relationship Id="rId57" Type="http://schemas.openxmlformats.org/officeDocument/2006/relationships/font" Target="fonts/ProximaNova-boldItalic.fntdata"/><Relationship Id="rId12" Type="http://schemas.openxmlformats.org/officeDocument/2006/relationships/slide" Target="slides/slide5.xml"/><Relationship Id="rId56" Type="http://schemas.openxmlformats.org/officeDocument/2006/relationships/font" Target="fonts/ProximaNova-italic.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AlfaSlabOn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28T21:16:41.146">
    <p:pos x="4" y="77"/>
    <p:text>Update example to reflect text/poetry for Mya's class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7-28T21:17:11.514">
    <p:pos x="196" y="647"/>
    <p:text>Update example text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7-28T21:17:59.050">
    <p:pos x="1644" y="940"/>
    <p:text>update word cloud with word cloud from example text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176e04a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76e04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Hello Everyone! Welcome to the ‘computation text analysis’ module - developed and presented by the </a:t>
            </a:r>
            <a:r>
              <a:rPr lang="en" sz="1200">
                <a:solidFill>
                  <a:schemeClr val="dk1"/>
                </a:solidFill>
                <a:highlight>
                  <a:srgbClr val="FFFFFF"/>
                </a:highlight>
                <a:latin typeface="Cambria"/>
                <a:ea typeface="Cambria"/>
                <a:cs typeface="Cambria"/>
                <a:sym typeface="Cambria"/>
              </a:rPr>
              <a:t>Digital Integration Teaching Initiative (DITI).</a:t>
            </a:r>
            <a:endParaRPr sz="1200">
              <a:solidFill>
                <a:schemeClr val="dk1"/>
              </a:solidFill>
              <a:highlight>
                <a:srgbClr val="FFFFFF"/>
              </a:highlight>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t/>
            </a:r>
            <a:endParaRPr sz="1200">
              <a:solidFill>
                <a:schemeClr val="dk1"/>
              </a:solidFill>
              <a:highlight>
                <a:srgbClr val="FFFFFF"/>
              </a:highlight>
              <a:latin typeface="Cambria"/>
              <a:ea typeface="Cambria"/>
              <a:cs typeface="Cambria"/>
              <a:sym typeface="Cambr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92b519e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92b519e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t/>
            </a:r>
            <a:endParaRPr sz="1300"/>
          </a:p>
          <a:p>
            <a:pPr indent="-311150" lvl="0" marL="457200" rtl="0" algn="l">
              <a:lnSpc>
                <a:spcPct val="200000"/>
              </a:lnSpc>
              <a:spcBef>
                <a:spcPts val="0"/>
              </a:spcBef>
              <a:spcAft>
                <a:spcPts val="0"/>
              </a:spcAft>
              <a:buClr>
                <a:srgbClr val="000000"/>
              </a:buClr>
              <a:buSzPts val="1300"/>
              <a:buChar char="●"/>
            </a:pPr>
            <a:r>
              <a:rPr lang="en" sz="1300"/>
              <a:t>Now let's get down to the nitty-gritty of computational text analysis and see how to prepare and analyze textual data. </a:t>
            </a:r>
            <a:endParaRPr sz="1300"/>
          </a:p>
          <a:p>
            <a:pPr indent="-311150" lvl="0" marL="457200" rtl="0" algn="l">
              <a:lnSpc>
                <a:spcPct val="200000"/>
              </a:lnSpc>
              <a:spcBef>
                <a:spcPts val="0"/>
              </a:spcBef>
              <a:spcAft>
                <a:spcPts val="0"/>
              </a:spcAft>
              <a:buClr>
                <a:srgbClr val="000000"/>
              </a:buClr>
              <a:buSzPts val="1300"/>
              <a:buChar char="●"/>
            </a:pPr>
            <a:r>
              <a:rPr lang="en" sz="1300">
                <a:solidFill>
                  <a:schemeClr val="dk1"/>
                </a:solidFill>
              </a:rPr>
              <a:t>Today, we will show an example of applying computational text analysis, but to a topic more closer to this class! We will work with the two manifestos that were the reading assignment for today’s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7f4a378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7f4a378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highlight>
                  <a:srgbClr val="FFFFFF"/>
                </a:highlight>
              </a:rPr>
              <a:t>Corpus building is an important aspect of qualitative research and content analysis. </a:t>
            </a:r>
            <a:endParaRPr sz="1200">
              <a:highlight>
                <a:srgbClr val="FFFFFF"/>
              </a:highlight>
            </a:endParaRPr>
          </a:p>
          <a:p>
            <a:pPr indent="-304800" lvl="0" marL="457200" rtl="0" algn="l">
              <a:lnSpc>
                <a:spcPct val="200000"/>
              </a:lnSpc>
              <a:spcBef>
                <a:spcPts val="0"/>
              </a:spcBef>
              <a:spcAft>
                <a:spcPts val="0"/>
              </a:spcAft>
              <a:buSzPts val="1200"/>
              <a:buChar char="●"/>
            </a:pPr>
            <a:r>
              <a:rPr lang="en" sz="1200">
                <a:highlight>
                  <a:srgbClr val="FFFFFF"/>
                </a:highlight>
              </a:rPr>
              <a:t>Your data collection should be driven by your research questions.</a:t>
            </a:r>
            <a:endParaRPr sz="1200">
              <a:highlight>
                <a:srgbClr val="FFFFFF"/>
              </a:highlight>
            </a:endParaRPr>
          </a:p>
          <a:p>
            <a:pPr indent="-304800" lvl="0" marL="457200" rtl="0" algn="l">
              <a:lnSpc>
                <a:spcPct val="200000"/>
              </a:lnSpc>
              <a:spcBef>
                <a:spcPts val="0"/>
              </a:spcBef>
              <a:spcAft>
                <a:spcPts val="0"/>
              </a:spcAft>
              <a:buSzPts val="1200"/>
              <a:buChar char="●"/>
            </a:pPr>
            <a:r>
              <a:rPr lang="en" sz="1200">
                <a:highlight>
                  <a:srgbClr val="FFFFFF"/>
                </a:highlight>
              </a:rPr>
              <a:t>Some of the key questions that you to consider at the beginning are:</a:t>
            </a:r>
            <a:endParaRPr sz="1200">
              <a:highlight>
                <a:srgbClr val="FFFFFF"/>
              </a:highlight>
            </a:endParaRPr>
          </a:p>
          <a:p>
            <a:pPr indent="-304800" lvl="1" marL="914400" rtl="0" algn="l">
              <a:lnSpc>
                <a:spcPct val="115000"/>
              </a:lnSpc>
              <a:spcBef>
                <a:spcPts val="0"/>
              </a:spcBef>
              <a:spcAft>
                <a:spcPts val="0"/>
              </a:spcAft>
              <a:buSzPts val="1200"/>
              <a:buChar char="○"/>
            </a:pPr>
            <a:r>
              <a:rPr lang="en" sz="1200"/>
              <a:t>What are my research questions and why am I creating a corpus? </a:t>
            </a:r>
            <a:endParaRPr sz="1200"/>
          </a:p>
          <a:p>
            <a:pPr indent="-304800" lvl="1" marL="914400" rtl="0" algn="l">
              <a:lnSpc>
                <a:spcPct val="115000"/>
              </a:lnSpc>
              <a:spcBef>
                <a:spcPts val="0"/>
              </a:spcBef>
              <a:spcAft>
                <a:spcPts val="0"/>
              </a:spcAft>
              <a:buSzPts val="1200"/>
              <a:buChar char="○"/>
            </a:pPr>
            <a:r>
              <a:rPr lang="en" sz="1200"/>
              <a:t>What am I asking my corpus to do?</a:t>
            </a:r>
            <a:endParaRPr sz="1200"/>
          </a:p>
          <a:p>
            <a:pPr indent="-304800" lvl="1" marL="914400" rtl="0" algn="l">
              <a:lnSpc>
                <a:spcPct val="115000"/>
              </a:lnSpc>
              <a:spcBef>
                <a:spcPts val="0"/>
              </a:spcBef>
              <a:spcAft>
                <a:spcPts val="0"/>
              </a:spcAft>
              <a:buSzPts val="1200"/>
              <a:buChar char="○"/>
            </a:pPr>
            <a:r>
              <a:rPr lang="en" sz="1200"/>
              <a:t>What text(s) should form my corpus to answer my research questions?</a:t>
            </a:r>
            <a:endParaRPr sz="1200"/>
          </a:p>
          <a:p>
            <a:pPr indent="-304800" lvl="1" marL="914400" rtl="0" algn="l">
              <a:lnSpc>
                <a:spcPct val="115000"/>
              </a:lnSpc>
              <a:spcBef>
                <a:spcPts val="0"/>
              </a:spcBef>
              <a:spcAft>
                <a:spcPts val="0"/>
              </a:spcAft>
              <a:buSzPts val="1200"/>
              <a:buChar char="○"/>
            </a:pPr>
            <a:r>
              <a:rPr lang="en" sz="1200"/>
              <a:t>How should I organize my corpus to streamline my research processes and save time?</a:t>
            </a:r>
            <a:endParaRPr sz="200">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c20e65e8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c20e65e8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666666"/>
              </a:buClr>
              <a:buSzPts val="1100"/>
              <a:buChar char="●"/>
            </a:pPr>
            <a:r>
              <a:rPr lang="en">
                <a:solidFill>
                  <a:srgbClr val="666666"/>
                </a:solidFill>
              </a:rPr>
              <a:t>Text </a:t>
            </a:r>
            <a:r>
              <a:rPr lang="en">
                <a:solidFill>
                  <a:srgbClr val="666666"/>
                </a:solidFill>
              </a:rPr>
              <a:t>preparation</a:t>
            </a:r>
            <a:r>
              <a:rPr lang="en">
                <a:solidFill>
                  <a:srgbClr val="666666"/>
                </a:solidFill>
              </a:rPr>
              <a:t> is a easy step, but it can be </a:t>
            </a:r>
            <a:r>
              <a:rPr lang="en">
                <a:solidFill>
                  <a:srgbClr val="666666"/>
                </a:solidFill>
              </a:rPr>
              <a:t>repetitive</a:t>
            </a:r>
            <a:r>
              <a:rPr lang="en">
                <a:solidFill>
                  <a:srgbClr val="666666"/>
                </a:solidFill>
              </a:rPr>
              <a:t> if you are working with </a:t>
            </a:r>
            <a:r>
              <a:rPr lang="en">
                <a:solidFill>
                  <a:srgbClr val="666666"/>
                </a:solidFill>
              </a:rPr>
              <a:t>multiple</a:t>
            </a:r>
            <a:r>
              <a:rPr lang="en">
                <a:solidFill>
                  <a:srgbClr val="666666"/>
                </a:solidFill>
              </a:rPr>
              <a:t> files and building a corpus.</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First, </a:t>
            </a:r>
            <a:r>
              <a:rPr lang="en">
                <a:solidFill>
                  <a:srgbClr val="666666"/>
                </a:solidFill>
              </a:rPr>
              <a:t>Choose the texts or text selections that you would like to include.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Create a folder on your computer or cloud storage where you will store your corpus. Give it a clearly descriptive name, without spaces or special characters.</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Copy and paste the text into a </a:t>
            </a:r>
            <a:r>
              <a:rPr b="1" lang="en">
                <a:solidFill>
                  <a:srgbClr val="666666"/>
                </a:solidFill>
              </a:rPr>
              <a:t>plain text editor</a:t>
            </a:r>
            <a:r>
              <a:rPr lang="en">
                <a:solidFill>
                  <a:srgbClr val="666666"/>
                </a:solidFill>
              </a:rPr>
              <a:t> (on Macs: Text Edit; on Windows: Notepad)</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lang="en">
                <a:solidFill>
                  <a:srgbClr val="666666"/>
                </a:solidFill>
              </a:rPr>
              <a:t>Mac users, you may need to make your Text Edit into a ‘plain text’. Open Text Edit, go to Preferences, and make sure “plain text” is selected</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Save the text as a plain text file (with a .txt extension). Always make sure to name your files so you know what is in them!</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Repeat steps above for each text in the corpus.</a:t>
            </a:r>
            <a:endParaRPr>
              <a:solidFill>
                <a:srgbClr val="666666"/>
              </a:solidFill>
            </a:endParaRPr>
          </a:p>
          <a:p>
            <a:pPr indent="0" lvl="0" marL="0" rtl="0" algn="l">
              <a:lnSpc>
                <a:spcPct val="150000"/>
              </a:lnSpc>
              <a:spcBef>
                <a:spcPts val="1600"/>
              </a:spcBef>
              <a:spcAft>
                <a:spcPts val="1600"/>
              </a:spcAft>
              <a:buNone/>
            </a:pPr>
            <a:r>
              <a:t/>
            </a:r>
            <a:endParaRPr u="sng">
              <a:solidFill>
                <a:srgbClr val="666666"/>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c20e65e8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c20e65e8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sz="1300"/>
              <a:t>For today’s </a:t>
            </a:r>
            <a:r>
              <a:rPr lang="en" sz="1300"/>
              <a:t>demonstration</a:t>
            </a:r>
            <a:r>
              <a:rPr lang="en" sz="1300"/>
              <a:t>, we are using “They Joy of Mechanical  Force” - A Futuristic Manifesto by Filippo Tommaso Marinetti</a:t>
            </a:r>
            <a:endParaRPr sz="1300"/>
          </a:p>
          <a:p>
            <a:pPr indent="-311150" lvl="0" marL="457200" rtl="0" algn="l">
              <a:lnSpc>
                <a:spcPct val="200000"/>
              </a:lnSpc>
              <a:spcBef>
                <a:spcPts val="0"/>
              </a:spcBef>
              <a:spcAft>
                <a:spcPts val="0"/>
              </a:spcAft>
              <a:buSzPts val="1300"/>
              <a:buChar char="●"/>
            </a:pPr>
            <a:r>
              <a:rPr lang="en" sz="1300"/>
              <a:t>And “A Hacker Manifesto”  by McKenzie  Wark</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7f4a378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7f4a378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We have created the sample corpus for this class, which you can use to explore the tools</a:t>
            </a:r>
            <a:endParaRPr/>
          </a:p>
          <a:p>
            <a:pPr indent="-298450" lvl="0" marL="457200" rtl="0" algn="l">
              <a:lnSpc>
                <a:spcPct val="200000"/>
              </a:lnSpc>
              <a:spcBef>
                <a:spcPts val="0"/>
              </a:spcBef>
              <a:spcAft>
                <a:spcPts val="0"/>
              </a:spcAft>
              <a:buSzPts val="1100"/>
              <a:buChar char="●"/>
            </a:pPr>
            <a:r>
              <a:rPr lang="en"/>
              <a:t>Corpus can be downloaded from the GitHub link shared in the syllabus or the link on the slide</a:t>
            </a:r>
            <a:endParaRPr/>
          </a:p>
          <a:p>
            <a:pPr indent="-298450" lvl="0" marL="457200" rtl="0" algn="l">
              <a:lnSpc>
                <a:spcPct val="200000"/>
              </a:lnSpc>
              <a:spcBef>
                <a:spcPts val="0"/>
              </a:spcBef>
              <a:spcAft>
                <a:spcPts val="0"/>
              </a:spcAft>
              <a:buSzPts val="1100"/>
              <a:buChar char="●"/>
            </a:pPr>
            <a:r>
              <a:rPr lang="en"/>
              <a:t> Adam! Can you please also share this link in the chat. Thank you!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e6e55d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e6e55d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Let’s begin </a:t>
            </a:r>
            <a:r>
              <a:rPr lang="en"/>
              <a:t>analyzing</a:t>
            </a:r>
            <a:r>
              <a:rPr lang="en"/>
              <a:t> the sample text using two basic exploratory tools</a:t>
            </a:r>
            <a:endParaRPr/>
          </a:p>
          <a:p>
            <a:pPr indent="-298450" lvl="0" marL="457200" rtl="0" algn="l">
              <a:lnSpc>
                <a:spcPct val="200000"/>
              </a:lnSpc>
              <a:spcBef>
                <a:spcPts val="0"/>
              </a:spcBef>
              <a:spcAft>
                <a:spcPts val="0"/>
              </a:spcAft>
              <a:buSzPts val="1100"/>
              <a:buChar char="●"/>
            </a:pPr>
            <a:r>
              <a:rPr lang="en"/>
              <a:t>Once again, I recommend that you first look at the slides and then follow Adam and try out the tool during the demonstration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e6e55d1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6e55d1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Let’s first look at Word Counter, a basic exploratory tool that analyzes your text and tells you the most common words and phrases.</a:t>
            </a:r>
            <a:endParaRPr/>
          </a:p>
          <a:p>
            <a:pPr indent="-298450" lvl="0" marL="457200" rtl="0" algn="l">
              <a:lnSpc>
                <a:spcPct val="200000"/>
              </a:lnSpc>
              <a:spcBef>
                <a:spcPts val="0"/>
              </a:spcBef>
              <a:spcAft>
                <a:spcPts val="0"/>
              </a:spcAft>
              <a:buSzPts val="1100"/>
              <a:buChar char="●"/>
            </a:pPr>
            <a:r>
              <a:rPr lang="en"/>
              <a:t>Word Counter helps count the words, bigrams and trigrams in plain text. </a:t>
            </a:r>
            <a:endParaRPr/>
          </a:p>
          <a:p>
            <a:pPr indent="-298450" lvl="0" marL="457200" rtl="0" algn="l">
              <a:lnSpc>
                <a:spcPct val="200000"/>
              </a:lnSpc>
              <a:spcBef>
                <a:spcPts val="0"/>
              </a:spcBef>
              <a:spcAft>
                <a:spcPts val="0"/>
              </a:spcAft>
              <a:buSzPts val="1100"/>
              <a:buChar char="●"/>
            </a:pPr>
            <a:r>
              <a:rPr lang="en"/>
              <a:t>It uses only .txt files or text that is copied and pasted. </a:t>
            </a:r>
            <a:endParaRPr/>
          </a:p>
          <a:p>
            <a:pPr indent="-298450" lvl="0" marL="457200" rtl="0" algn="l">
              <a:lnSpc>
                <a:spcPct val="200000"/>
              </a:lnSpc>
              <a:spcBef>
                <a:spcPts val="0"/>
              </a:spcBef>
              <a:spcAft>
                <a:spcPts val="0"/>
              </a:spcAft>
              <a:buSzPts val="1100"/>
              <a:buChar char="●"/>
            </a:pPr>
            <a:r>
              <a:rPr lang="en"/>
              <a:t>The maximum file size that you can upload is 10MB and the results can be download in spreadsheet format. </a:t>
            </a:r>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By default, the WordCounter will lowercase all the words in your input file, and will also apply a stop words list. </a:t>
            </a:r>
            <a:endParaRPr>
              <a:solidFill>
                <a:schemeClr val="dk1"/>
              </a:solidFill>
              <a:highlight>
                <a:srgbClr val="FFFFFF"/>
              </a:highlight>
            </a:endParaRPr>
          </a:p>
          <a:p>
            <a:pPr indent="-298450" lvl="0" marL="457200" rtl="0" algn="l">
              <a:lnSpc>
                <a:spcPct val="200000"/>
              </a:lnSpc>
              <a:spcBef>
                <a:spcPts val="0"/>
              </a:spcBef>
              <a:spcAft>
                <a:spcPts val="0"/>
              </a:spcAft>
              <a:buSzPts val="1100"/>
              <a:buChar char="●"/>
            </a:pPr>
            <a:r>
              <a:rPr lang="en">
                <a:highlight>
                  <a:srgbClr val="FFFFFF"/>
                </a:highlight>
              </a:rPr>
              <a:t>Because this is a very basic tool, it does not allow you to edit the stop words but You can turn these options on and off.</a:t>
            </a:r>
            <a:endParaRPr/>
          </a:p>
          <a:p>
            <a:pPr indent="0" lvl="0" marL="457200" rtl="0" algn="l">
              <a:lnSpc>
                <a:spcPct val="200000"/>
              </a:lnSpc>
              <a:spcBef>
                <a:spcPts val="1000"/>
              </a:spcBef>
              <a:spcAft>
                <a:spcPts val="0"/>
              </a:spcAft>
              <a:buNone/>
            </a:pPr>
            <a:r>
              <a:rPr lang="en"/>
              <a:t>---------</a:t>
            </a:r>
            <a:endParaRPr/>
          </a:p>
          <a:p>
            <a:pPr indent="-298450" lvl="0" marL="457200" rtl="0" algn="l">
              <a:lnSpc>
                <a:spcPct val="200000"/>
              </a:lnSpc>
              <a:spcBef>
                <a:spcPts val="0"/>
              </a:spcBef>
              <a:spcAft>
                <a:spcPts val="0"/>
              </a:spcAft>
              <a:buSzPts val="1100"/>
              <a:buChar char="●"/>
            </a:pPr>
            <a:r>
              <a:rPr lang="en"/>
              <a:t>You simply have to upload the .txt file or copy-paste the text. The results that I will share are for the </a:t>
            </a:r>
            <a:r>
              <a:rPr lang="en"/>
              <a:t>Climate_Ready_Boston.txt</a:t>
            </a:r>
            <a:endParaRPr/>
          </a:p>
          <a:p>
            <a:pPr indent="-298450" lvl="0" marL="457200" rtl="0" algn="l">
              <a:lnSpc>
                <a:spcPct val="200000"/>
              </a:lnSpc>
              <a:spcBef>
                <a:spcPts val="0"/>
              </a:spcBef>
              <a:spcAft>
                <a:spcPts val="0"/>
              </a:spcAft>
              <a:buSzPts val="1100"/>
              <a:buChar char="●"/>
            </a:pPr>
            <a:r>
              <a:rPr lang="en"/>
              <a:t>You can then choose to keep or ignore capitalization and stop words.</a:t>
            </a:r>
            <a:endParaRPr/>
          </a:p>
          <a:p>
            <a:pPr indent="-298450" lvl="0" marL="457200" rtl="0" algn="l">
              <a:lnSpc>
                <a:spcPct val="200000"/>
              </a:lnSpc>
              <a:spcBef>
                <a:spcPts val="0"/>
              </a:spcBef>
              <a:spcAft>
                <a:spcPts val="0"/>
              </a:spcAft>
              <a:buSzPts val="1100"/>
              <a:buChar char="●"/>
            </a:pPr>
            <a:r>
              <a:rPr lang="en"/>
              <a:t>Then click “Count” button.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7f4a378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7f4a378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200"/>
              </a:spcBef>
              <a:spcAft>
                <a:spcPts val="0"/>
              </a:spcAft>
              <a:buSzPts val="1300"/>
              <a:buChar char="●"/>
            </a:pPr>
            <a:r>
              <a:rPr lang="en" sz="1300"/>
              <a:t>This is the result or output of Word Counter  for ‘A Hacker’s Manifesto’.</a:t>
            </a:r>
            <a:endParaRPr sz="1300"/>
          </a:p>
          <a:p>
            <a:pPr indent="-311150" lvl="0" marL="457200" rtl="0" algn="l">
              <a:lnSpc>
                <a:spcPct val="200000"/>
              </a:lnSpc>
              <a:spcBef>
                <a:spcPts val="0"/>
              </a:spcBef>
              <a:spcAft>
                <a:spcPts val="0"/>
              </a:spcAft>
              <a:buSzPts val="1300"/>
              <a:buChar char="●"/>
            </a:pPr>
            <a:r>
              <a:rPr lang="en" sz="1300"/>
              <a:t>It shows the most used words in a document. </a:t>
            </a:r>
            <a:endParaRPr sz="1300"/>
          </a:p>
          <a:p>
            <a:pPr indent="-323850" lvl="0" marL="457200" rtl="0" algn="l">
              <a:lnSpc>
                <a:spcPct val="200000"/>
              </a:lnSpc>
              <a:spcBef>
                <a:spcPts val="0"/>
              </a:spcBef>
              <a:spcAft>
                <a:spcPts val="0"/>
              </a:spcAft>
              <a:buSzPts val="1500"/>
              <a:buChar char="●"/>
            </a:pPr>
            <a:r>
              <a:rPr lang="en" sz="1300"/>
              <a:t>Words used more often are bigger, and ones used less often are smaller.</a:t>
            </a:r>
            <a:endParaRPr sz="1300"/>
          </a:p>
          <a:p>
            <a:pPr indent="-311150" lvl="0" marL="457200" rtl="0" algn="l">
              <a:lnSpc>
                <a:spcPct val="200000"/>
              </a:lnSpc>
              <a:spcBef>
                <a:spcPts val="0"/>
              </a:spcBef>
              <a:spcAft>
                <a:spcPts val="0"/>
              </a:spcAft>
              <a:buSzPts val="1300"/>
              <a:buChar char="●"/>
            </a:pPr>
            <a:r>
              <a:rPr lang="en" sz="1300"/>
              <a:t>As expected ‘Boston’ is the most often used word in this document.</a:t>
            </a:r>
            <a:endParaRPr sz="1300"/>
          </a:p>
          <a:p>
            <a:pPr indent="-311150" lvl="0" marL="457200" rtl="0" algn="l">
              <a:lnSpc>
                <a:spcPct val="200000"/>
              </a:lnSpc>
              <a:spcBef>
                <a:spcPts val="0"/>
              </a:spcBef>
              <a:spcAft>
                <a:spcPts val="0"/>
              </a:spcAft>
              <a:buSzPts val="1300"/>
              <a:buChar char="●"/>
            </a:pPr>
            <a:r>
              <a:rPr lang="en" sz="1300"/>
              <a:t>Followed by ‘Flood’. This gives us an idea that floods are a major concern for the city.</a:t>
            </a:r>
            <a:endParaRPr sz="1300"/>
          </a:p>
          <a:p>
            <a:pPr indent="-311150" lvl="0" marL="457200" rtl="0" algn="l">
              <a:lnSpc>
                <a:spcPct val="200000"/>
              </a:lnSpc>
              <a:spcBef>
                <a:spcPts val="0"/>
              </a:spcBef>
              <a:spcAft>
                <a:spcPts val="0"/>
              </a:spcAft>
              <a:buSzPts val="1300"/>
              <a:buChar char="●"/>
            </a:pPr>
            <a:r>
              <a:rPr lang="en" sz="1300"/>
              <a:t>On the website, you will be able to hover over the words are see the frequency associated with each word.</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e6e55d1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e6e55d1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1200"/>
              </a:spcBef>
              <a:spcAft>
                <a:spcPts val="0"/>
              </a:spcAft>
              <a:buClr>
                <a:srgbClr val="434343"/>
              </a:buClr>
              <a:buSzPts val="1200"/>
              <a:buChar char="●"/>
            </a:pPr>
            <a:r>
              <a:rPr lang="en" sz="1200">
                <a:solidFill>
                  <a:srgbClr val="434343"/>
                </a:solidFill>
              </a:rPr>
              <a:t>These are the results for ‘Top Word’, Bigrams and Trigrams.</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The word cloud provided us the visual aspect while the list of top word shows the frequency as well.</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If you look at the results here, the most frequent word in ‘Hacker’s Manifesto’ is ‘Class’, followed by ‘information’, ‘property’ and ‘production’</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Stopwords are not removed from the bigrams and trigrams, to provide context.</a:t>
            </a:r>
            <a:endParaRPr sz="1200">
              <a:solidFill>
                <a:srgbClr val="434343"/>
              </a:solidFill>
            </a:endParaRPr>
          </a:p>
          <a:p>
            <a:pPr indent="-304800" lvl="0" marL="457200" rtl="0" algn="l">
              <a:spcBef>
                <a:spcPts val="0"/>
              </a:spcBef>
              <a:spcAft>
                <a:spcPts val="0"/>
              </a:spcAft>
              <a:buClr>
                <a:srgbClr val="434343"/>
              </a:buClr>
              <a:buSzPts val="1200"/>
              <a:buChar char="●"/>
            </a:pPr>
            <a:r>
              <a:rPr lang="en" sz="1200">
                <a:solidFill>
                  <a:srgbClr val="434343"/>
                </a:solidFill>
              </a:rPr>
              <a:t>The top two trigrams ‘the hacker class’ and ‘the vectoralist class’ both contain the words ‘the’ and ‘class’. ‘The’ is a stopword, and ‘class’ in the dominant word in this text!</a:t>
            </a:r>
            <a:endParaRPr sz="1200">
              <a:solidFill>
                <a:srgbClr val="43434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9808c17c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9808c17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The second</a:t>
            </a:r>
            <a:r>
              <a:rPr lang="en"/>
              <a:t> basic exploratory tool that we are showing you is called Word Trees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e26dbfb1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e26dbfb1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During this session we will share ‘What’ is computational analysis. Few key terms and definitions.</a:t>
            </a:r>
            <a:endParaRPr/>
          </a:p>
          <a:p>
            <a:pPr indent="-298450" lvl="0" marL="457200" rtl="0" algn="l">
              <a:lnSpc>
                <a:spcPct val="200000"/>
              </a:lnSpc>
              <a:spcBef>
                <a:spcPts val="0"/>
              </a:spcBef>
              <a:spcAft>
                <a:spcPts val="0"/>
              </a:spcAft>
              <a:buSzPts val="1100"/>
              <a:buChar char="●"/>
            </a:pPr>
            <a:r>
              <a:rPr lang="en"/>
              <a:t>We will briefly discuss its significance and ‘Why’ it might be relevant for you to learn this method.</a:t>
            </a:r>
            <a:endParaRPr/>
          </a:p>
          <a:p>
            <a:pPr indent="-298450" lvl="0" marL="457200" rtl="0" algn="l">
              <a:lnSpc>
                <a:spcPct val="200000"/>
              </a:lnSpc>
              <a:spcBef>
                <a:spcPts val="0"/>
              </a:spcBef>
              <a:spcAft>
                <a:spcPts val="0"/>
              </a:spcAft>
              <a:buSzPts val="1100"/>
              <a:buChar char="●"/>
            </a:pPr>
            <a:r>
              <a:rPr lang="en"/>
              <a:t>We will then dive deeper into ‘How’ some of the web-based tools that can be used for text analysis.</a:t>
            </a:r>
            <a:endParaRPr/>
          </a:p>
          <a:p>
            <a:pPr indent="-298450" lvl="0" marL="457200" rtl="0" algn="l">
              <a:lnSpc>
                <a:spcPct val="200000"/>
              </a:lnSpc>
              <a:spcBef>
                <a:spcPts val="0"/>
              </a:spcBef>
              <a:spcAft>
                <a:spcPts val="0"/>
              </a:spcAft>
              <a:buSzPts val="1100"/>
              <a:buChar char="●"/>
            </a:pPr>
            <a:r>
              <a:rPr lang="en"/>
              <a:t>We will be introducing two exploratory tools - namely - Word Counter and Word Trees</a:t>
            </a:r>
            <a:endParaRPr/>
          </a:p>
          <a:p>
            <a:pPr indent="-298450" lvl="0" marL="457200" rtl="0" algn="l">
              <a:lnSpc>
                <a:spcPct val="200000"/>
              </a:lnSpc>
              <a:spcBef>
                <a:spcPts val="0"/>
              </a:spcBef>
              <a:spcAft>
                <a:spcPts val="0"/>
              </a:spcAft>
              <a:buSzPts val="1100"/>
              <a:buChar char="●"/>
            </a:pPr>
            <a:r>
              <a:rPr lang="en"/>
              <a:t> - and - two more comprehensive tools - Voyant and Lexos.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e6e55d1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e6e55d1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The sole purpose of this exploratory tool is to find contextual patterns of a particular word in a particular text.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A typical word tree depicts multiple parallel sequences of words, which is a good way to see patterns in word usage, based on words that appear before and after a term of interest.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The Word tree tool works by copying and pasting the text in the input box</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 Fewer than 1 million words should work fine!</a:t>
            </a:r>
            <a:endParaRPr>
              <a:solidFill>
                <a:schemeClr val="dk1"/>
              </a:solidFill>
            </a:endParaRPr>
          </a:p>
          <a:p>
            <a:pPr indent="0" lvl="0" marL="0" rtl="0" algn="l">
              <a:lnSpc>
                <a:spcPct val="200000"/>
              </a:lnSpc>
              <a:spcBef>
                <a:spcPts val="0"/>
              </a:spcBef>
              <a:spcAft>
                <a:spcPts val="0"/>
              </a:spcAft>
              <a:buNone/>
            </a:pPr>
            <a:r>
              <a:t/>
            </a:r>
            <a:endParaRPr/>
          </a:p>
          <a:p>
            <a:pPr indent="0" lvl="0" marL="457200" rtl="0" algn="l">
              <a:lnSpc>
                <a:spcPct val="2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92b519e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92b519e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The Word Tree result here is for the word “Class”</a:t>
            </a:r>
            <a:endParaRPr/>
          </a:p>
          <a:p>
            <a:pPr indent="-298450" lvl="0" marL="457200" rtl="0" algn="l">
              <a:lnSpc>
                <a:spcPct val="200000"/>
              </a:lnSpc>
              <a:spcBef>
                <a:spcPts val="0"/>
              </a:spcBef>
              <a:spcAft>
                <a:spcPts val="0"/>
              </a:spcAft>
              <a:buSzPts val="1100"/>
              <a:buChar char="●"/>
            </a:pPr>
            <a:r>
              <a:rPr lang="en"/>
              <a:t>We can see how Hacker’s Manifesto mentions the term ‘class’. Class interest, class struggle, class domination are some interesting phrases that provide insight on the manifesto.</a:t>
            </a:r>
            <a:endParaRPr/>
          </a:p>
          <a:p>
            <a:pPr indent="-298450" lvl="0" marL="457200" rtl="0" algn="l">
              <a:lnSpc>
                <a:spcPct val="200000"/>
              </a:lnSpc>
              <a:spcBef>
                <a:spcPts val="0"/>
              </a:spcBef>
              <a:spcAft>
                <a:spcPts val="0"/>
              </a:spcAft>
              <a:buSzPts val="1100"/>
              <a:buChar char="●"/>
            </a:pPr>
            <a:r>
              <a:rPr lang="en"/>
              <a:t>Notice that the word seems to be often at the end of a sentence, followed by period.</a:t>
            </a:r>
            <a:endParaRPr/>
          </a:p>
          <a:p>
            <a:pPr indent="-298450" lvl="0" marL="457200" rtl="0" algn="l">
              <a:lnSpc>
                <a:spcPct val="200000"/>
              </a:lnSpc>
              <a:spcBef>
                <a:spcPts val="0"/>
              </a:spcBef>
              <a:spcAft>
                <a:spcPts val="0"/>
              </a:spcAft>
              <a:buSzPts val="1100"/>
              <a:buChar char="●"/>
            </a:pPr>
            <a:r>
              <a:rPr lang="en"/>
              <a:t>This is great example where a ‘reverse tree’ would be helpful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f553484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f553484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Word Tree provides the option of ‘reversing the tree’ . </a:t>
            </a:r>
            <a:r>
              <a:rPr lang="en" sz="1200">
                <a:solidFill>
                  <a:schemeClr val="dk1"/>
                </a:solidFill>
              </a:rPr>
              <a:t>It is worth doing it to see the words that often precede the word of choice.</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 To do this click “reverse tree” next to the search bar.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Here he hacker, the vectoralist, ruling, working etc.  are some of the terms preceding the word ‘class’.</a:t>
            </a:r>
            <a:endParaRPr sz="1200">
              <a:solidFill>
                <a:schemeClr val="dk1"/>
              </a:solidFill>
            </a:endParaRPr>
          </a:p>
          <a:p>
            <a:pPr indent="0" lvl="0" marL="0" rtl="0" algn="l">
              <a:lnSpc>
                <a:spcPct val="200000"/>
              </a:lnSpc>
              <a:spcBef>
                <a:spcPts val="0"/>
              </a:spcBef>
              <a:spcAft>
                <a:spcPts val="0"/>
              </a:spcAft>
              <a:buNone/>
            </a:pPr>
            <a:r>
              <a:rPr lang="en" sz="1200">
                <a:solidFill>
                  <a:schemeClr val="dk1"/>
                </a:solidFill>
              </a:rPr>
              <a:t>-------</a:t>
            </a:r>
            <a:endParaRPr sz="1200"/>
          </a:p>
          <a:p>
            <a:pPr indent="-304800" lvl="0" marL="457200" rtl="0" algn="l">
              <a:lnSpc>
                <a:spcPct val="200000"/>
              </a:lnSpc>
              <a:spcBef>
                <a:spcPts val="1200"/>
              </a:spcBef>
              <a:spcAft>
                <a:spcPts val="0"/>
              </a:spcAft>
              <a:buClr>
                <a:srgbClr val="000000"/>
              </a:buClr>
              <a:buSzPts val="1200"/>
              <a:buChar char="●"/>
            </a:pPr>
            <a:r>
              <a:rPr lang="en" sz="1200"/>
              <a:t>The link to word counter and Word Tree website is the ‘links and resources’ handout, you can quickly google it, and I will also share it in the chat.</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c20e65e8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c20e65e8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we will now learn about Voyant, a more powerful text analysis and visualization tool that can analyze different texts and file types.</a:t>
            </a:r>
            <a:endParaRPr sz="1200">
              <a:solidFill>
                <a:schemeClr val="dk1"/>
              </a:solidFill>
            </a:endParaRPr>
          </a:p>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c20e65e8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c20e65e8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makes it possible to perform analysis on one or more files in many ways, including word counts, nGrams, word frequency distributions, word trends, etc.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It also makes nice visualizations!</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c20e65e8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c20e65e8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This is the Voyant homepage and it gives the option to add text via pasting the full text or typing one or more URLs.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 Voyant also gives the option of uploading one or more files.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First we will look at the results of single file, the Hacker Manifesto, and then later I will show you results of uploading a corpus, or multiple text files.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will let you upload larger files than most other interfaces, although it may take more than one try to successfully upload very large files.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can also read .pdf and .doc formats, but we recommend using .txt files.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Once you have uploaded the file, you can click ‘Reveal’!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c20e65e8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c20e65e8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And THIS dashboard will be revealed to you!</a:t>
            </a:r>
            <a:endParaRPr/>
          </a:p>
          <a:p>
            <a:pPr indent="-298450" lvl="0" marL="457200" rtl="0" algn="l">
              <a:lnSpc>
                <a:spcPct val="150000"/>
              </a:lnSpc>
              <a:spcBef>
                <a:spcPts val="0"/>
              </a:spcBef>
              <a:spcAft>
                <a:spcPts val="0"/>
              </a:spcAft>
              <a:buSzPts val="1100"/>
              <a:buChar char="●"/>
            </a:pPr>
            <a:r>
              <a:rPr lang="en">
                <a:solidFill>
                  <a:schemeClr val="dk1"/>
                </a:solidFill>
              </a:rPr>
              <a:t>The </a:t>
            </a:r>
            <a:r>
              <a:rPr lang="en">
                <a:solidFill>
                  <a:schemeClr val="dk1"/>
                </a:solidFill>
              </a:rPr>
              <a:t>dashboard</a:t>
            </a:r>
            <a:r>
              <a:rPr lang="en">
                <a:solidFill>
                  <a:schemeClr val="dk1"/>
                </a:solidFill>
              </a:rPr>
              <a:t> provides several different visualization and ways to analyze a text and also gives interesting information about your corpus or document.</a:t>
            </a:r>
            <a:endParaRPr>
              <a:solidFill>
                <a:schemeClr val="dk1"/>
              </a:solidFill>
            </a:endParaRPr>
          </a:p>
          <a:p>
            <a:pPr indent="-298450" lvl="0" marL="457200" rtl="0" algn="l">
              <a:lnSpc>
                <a:spcPct val="150000"/>
              </a:lnSpc>
              <a:spcBef>
                <a:spcPts val="0"/>
              </a:spcBef>
              <a:spcAft>
                <a:spcPts val="0"/>
              </a:spcAft>
              <a:buSzPts val="1100"/>
              <a:buChar char="●"/>
            </a:pPr>
            <a:r>
              <a:rPr lang="en">
                <a:solidFill>
                  <a:schemeClr val="dk1"/>
                </a:solidFill>
              </a:rPr>
              <a:t>To the left here is the word cloud, it shows the most frequent words in the document, with the stopwords removed and when you hover over a word it shows the actual frequency.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Down here, in the left bottom corner Voyant provides the summary of the basic information about the corpus. Because I used only a single document, it is </a:t>
            </a:r>
            <a:r>
              <a:rPr lang="en">
                <a:solidFill>
                  <a:schemeClr val="dk1"/>
                </a:solidFill>
              </a:rPr>
              <a:t>showing summary of a single document.</a:t>
            </a:r>
            <a:r>
              <a:rPr lang="en">
                <a:solidFill>
                  <a:srgbClr val="4285F4"/>
                </a:solidFill>
              </a:rPr>
              <a:t> [Example-Explain]</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The reader here, in the middle, provides the text of the document. As you can see it has stop words and punctuations in place because they are important to readers. You can move on individual words and see their document frequency.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On the top right corner, here, is one of my favorite tools - the Trends visualization. It shows the trend of word usage across a given document or across multiple documents of a corpus</a:t>
            </a:r>
            <a:r>
              <a:rPr lang="en">
                <a:solidFill>
                  <a:srgbClr val="4285F4"/>
                </a:solidFill>
              </a:rPr>
              <a:t>. [Example-</a:t>
            </a:r>
            <a:r>
              <a:rPr lang="en">
                <a:solidFill>
                  <a:srgbClr val="4285F4"/>
                </a:solidFill>
              </a:rPr>
              <a:t>Explain</a:t>
            </a:r>
            <a:r>
              <a:rPr lang="en">
                <a:solidFill>
                  <a:srgbClr val="4285F4"/>
                </a:solidFill>
              </a:rPr>
              <a:t>]</a:t>
            </a:r>
            <a:endParaRPr>
              <a:solidFill>
                <a:srgbClr val="4285F4"/>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At the bottom right corner this tool provides the context of the words or terms. Let’s look closely at this in the next slide!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c20e65e8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c20e65e8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Contexts, or concordances, show the different contexts around particular search terms.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For example, you can see all the times the word </a:t>
            </a:r>
            <a:r>
              <a:rPr lang="en" sz="1200">
                <a:solidFill>
                  <a:schemeClr val="dk1"/>
                </a:solidFill>
              </a:rPr>
              <a:t>“class” </a:t>
            </a:r>
            <a:r>
              <a:rPr lang="en" sz="1200">
                <a:solidFill>
                  <a:schemeClr val="dk1"/>
                </a:solidFill>
              </a:rPr>
              <a:t>appears in the text and the contexts in which it appears.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6c20e65e8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c20e65e8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Voyant also has a bunch of other tools, which you can find here under the windows image.</a:t>
            </a:r>
            <a:endParaRPr/>
          </a:p>
          <a:p>
            <a:pPr indent="-298450" lvl="0" marL="457200" rtl="0" algn="l">
              <a:lnSpc>
                <a:spcPct val="200000"/>
              </a:lnSpc>
              <a:spcBef>
                <a:spcPts val="0"/>
              </a:spcBef>
              <a:spcAft>
                <a:spcPts val="0"/>
              </a:spcAft>
              <a:buSzPts val="1100"/>
              <a:buChar char="●"/>
            </a:pPr>
            <a:r>
              <a:rPr lang="en"/>
              <a:t>Hover on the right top corner of a pane and buttons will appear. Select the panes button and choose a new option from the dropdown menu</a:t>
            </a:r>
            <a:endParaRPr/>
          </a:p>
          <a:p>
            <a:pPr indent="-298450" lvl="0" marL="457200" rtl="0" algn="l">
              <a:lnSpc>
                <a:spcPct val="200000"/>
              </a:lnSpc>
              <a:spcBef>
                <a:spcPts val="0"/>
              </a:spcBef>
              <a:spcAft>
                <a:spcPts val="0"/>
              </a:spcAft>
              <a:buSzPts val="1100"/>
              <a:buChar char="●"/>
            </a:pPr>
            <a:r>
              <a:rPr lang="en"/>
              <a:t>For our new pane option, we have chosen the WordTree visualization from the ‘visualization tools’ dropdown sub-menu. You can select the number of “branches” by dragging the scroll button at the bottom. You can also select the word you wish to analyse.</a:t>
            </a:r>
            <a:endParaRPr/>
          </a:p>
          <a:p>
            <a:pPr indent="-298450" lvl="0" marL="457200" rtl="0" algn="l">
              <a:lnSpc>
                <a:spcPct val="200000"/>
              </a:lnSpc>
              <a:spcBef>
                <a:spcPts val="0"/>
              </a:spcBef>
              <a:spcAft>
                <a:spcPts val="0"/>
              </a:spcAft>
              <a:buSzPts val="1100"/>
              <a:buChar char="●"/>
            </a:pPr>
            <a:r>
              <a:rPr lang="en"/>
              <a:t>Y</a:t>
            </a:r>
            <a:r>
              <a:rPr lang="en"/>
              <a:t>ou can find more about the various tools in Voyants documentation page. The ‘? question mark’ is a helpful guide as well</a:t>
            </a:r>
            <a:endParaRPr/>
          </a:p>
          <a:p>
            <a:pPr indent="-298450" lvl="0" marL="457200" rtl="0" algn="l">
              <a:lnSpc>
                <a:spcPct val="200000"/>
              </a:lnSpc>
              <a:spcBef>
                <a:spcPts val="0"/>
              </a:spcBef>
              <a:spcAft>
                <a:spcPts val="0"/>
              </a:spcAft>
              <a:buSzPts val="1100"/>
              <a:buChar char="●"/>
            </a:pPr>
            <a:r>
              <a:rPr lang="en"/>
              <a:t>You can also save your results. You can simply go the visualization or result that you are interested in saving and click the ‘export’ button next to the ‘windows’ button.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92b519e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92b519e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As mentioned earlier Voyant also allows you to upload a corpus instead of just a single file.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With a corpus or multiple files, Voyant can show trends in word usage across your documents.</a:t>
            </a:r>
            <a:r>
              <a:rPr lang="en" sz="1200">
                <a:solidFill>
                  <a:srgbClr val="4285F4"/>
                </a:solidFill>
              </a:rPr>
              <a:t> [Explain]</a:t>
            </a:r>
            <a:endParaRPr sz="1200">
              <a:solidFill>
                <a:srgbClr val="4285F4"/>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The word cloud will be for the entire corpus.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The summary will be of all the documents.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And the contexts of a word will be provided </a:t>
            </a:r>
            <a:r>
              <a:rPr lang="en" sz="1200">
                <a:solidFill>
                  <a:schemeClr val="dk1"/>
                </a:solidFill>
              </a:rPr>
              <a:t>across</a:t>
            </a:r>
            <a:r>
              <a:rPr lang="en" sz="1200">
                <a:solidFill>
                  <a:schemeClr val="dk1"/>
                </a:solidFill>
              </a:rPr>
              <a:t> all the documents - just scroll down and check.</a:t>
            </a:r>
            <a:endParaRPr sz="1200">
              <a:solidFill>
                <a:schemeClr val="dk1"/>
              </a:solidFill>
            </a:endParaRPr>
          </a:p>
          <a:p>
            <a:pPr indent="0" lvl="0" marL="0" rtl="0" algn="l">
              <a:lnSpc>
                <a:spcPct val="200000"/>
              </a:lnSpc>
              <a:spcBef>
                <a:spcPts val="0"/>
              </a:spcBef>
              <a:spcAft>
                <a:spcPts val="0"/>
              </a:spcAft>
              <a:buNone/>
            </a:pPr>
            <a:r>
              <a:rPr lang="en" sz="1200">
                <a:solidFill>
                  <a:srgbClr val="4285F4"/>
                </a:solidFill>
              </a:rPr>
              <a:t>-------</a:t>
            </a:r>
            <a:endParaRPr sz="1200">
              <a:solidFill>
                <a:schemeClr val="dk1"/>
              </a:solidFill>
            </a:endParaRPr>
          </a:p>
          <a:p>
            <a:pPr indent="-304800" lvl="0" marL="457200" rtl="0" algn="l">
              <a:lnSpc>
                <a:spcPct val="200000"/>
              </a:lnSpc>
              <a:spcBef>
                <a:spcPts val="1200"/>
              </a:spcBef>
              <a:spcAft>
                <a:spcPts val="0"/>
              </a:spcAft>
              <a:buClr>
                <a:schemeClr val="dk1"/>
              </a:buClr>
              <a:buSzPts val="1200"/>
              <a:buChar char="●"/>
            </a:pPr>
            <a:r>
              <a:rPr lang="en" sz="1200">
                <a:solidFill>
                  <a:schemeClr val="dk1"/>
                </a:solidFill>
              </a:rPr>
              <a:t>As before, the link to voyant website is the ‘links and resources’ handout, you can quickly google it, and I will also share it in the chat.</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e26dbfb1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e26dbfb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Objective of this session is to help you learn:</a:t>
            </a:r>
            <a:endParaRPr sz="1200">
              <a:solidFill>
                <a:schemeClr val="dk1"/>
              </a:solidFill>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How to prepare text or create a corpus for a small project</a:t>
            </a:r>
            <a:endParaRPr sz="1200">
              <a:solidFill>
                <a:schemeClr val="dk1"/>
              </a:solidFill>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How to use the web-based computational text analysis programs, and </a:t>
            </a:r>
            <a:endParaRPr sz="1200">
              <a:solidFill>
                <a:schemeClr val="dk1"/>
              </a:solidFill>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How to interpret the results</a:t>
            </a:r>
            <a:endParaRPr sz="12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d85970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d85970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“CHECK THE TIME and SEE if this section can be delivered”</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Option 1: Show slides without Demo</a:t>
            </a:r>
            <a:endParaRPr>
              <a:solidFill>
                <a:srgbClr val="FF0000"/>
              </a:solidFill>
            </a:endParaRPr>
          </a:p>
          <a:p>
            <a:pPr indent="0" lvl="0" marL="0" rtl="0" algn="l">
              <a:spcBef>
                <a:spcPts val="0"/>
              </a:spcBef>
              <a:spcAft>
                <a:spcPts val="0"/>
              </a:spcAft>
              <a:buNone/>
            </a:pPr>
            <a:r>
              <a:rPr lang="en">
                <a:solidFill>
                  <a:srgbClr val="FF0000"/>
                </a:solidFill>
              </a:rPr>
              <a:t>Option 2: Show slides and Demo, but ask students to just see and try later</a:t>
            </a:r>
            <a:endParaRPr>
              <a:solidFill>
                <a:srgbClr val="FF0000"/>
              </a:solidFill>
            </a:endParaRPr>
          </a:p>
          <a:p>
            <a:pPr indent="0" lvl="0" marL="0" rtl="0" algn="l">
              <a:spcBef>
                <a:spcPts val="0"/>
              </a:spcBef>
              <a:spcAft>
                <a:spcPts val="0"/>
              </a:spcAft>
              <a:buNone/>
            </a:pPr>
            <a:r>
              <a:t/>
            </a:r>
            <a:endParaRPr>
              <a:solidFill>
                <a:srgbClr val="FF0000"/>
              </a:solidFill>
            </a:endParaRPr>
          </a:p>
          <a:p>
            <a:pPr indent="-311150" lvl="0" marL="457200" rtl="0" algn="l">
              <a:lnSpc>
                <a:spcPct val="200000"/>
              </a:lnSpc>
              <a:spcBef>
                <a:spcPts val="0"/>
              </a:spcBef>
              <a:spcAft>
                <a:spcPts val="0"/>
              </a:spcAft>
              <a:buSzPts val="1300"/>
              <a:buChar char="●"/>
            </a:pPr>
            <a:r>
              <a:rPr lang="en" sz="1300"/>
              <a:t>Our last tool for today is Lexos.</a:t>
            </a:r>
            <a:endParaRPr sz="1300"/>
          </a:p>
          <a:p>
            <a:pPr indent="-311150" lvl="0" marL="457200" rtl="0" algn="l">
              <a:lnSpc>
                <a:spcPct val="200000"/>
              </a:lnSpc>
              <a:spcBef>
                <a:spcPts val="0"/>
              </a:spcBef>
              <a:spcAft>
                <a:spcPts val="0"/>
              </a:spcAft>
              <a:buClr>
                <a:schemeClr val="dk1"/>
              </a:buClr>
              <a:buSzPts val="1300"/>
              <a:buChar char="●"/>
            </a:pPr>
            <a:r>
              <a:rPr lang="en" sz="1300">
                <a:solidFill>
                  <a:schemeClr val="dk1"/>
                </a:solidFill>
              </a:rPr>
              <a:t>Lexos is a powerful web-based tool to help explore different corpora of digitized texts.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d85970d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d85970d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Lexos provides a workflow of effective practices to help you be cognizant of choices you are making. </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For Lexos, separate .txt files are required. </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Lexos also provides a step-by-step guide for corpus uploading, preparation, and analysis.</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When compared to the rest of the tools introduced today, Lexos provides the most freedom and control to users.</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For example, you can create visualizations for patterns across your corpus for individual texts. I will show this potential using an example of world cloud.</a:t>
            </a:r>
            <a:endParaRPr sz="1200">
              <a:latin typeface="Cambria"/>
              <a:ea typeface="Cambria"/>
              <a:cs typeface="Cambria"/>
              <a:sym typeface="Cambr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d85970d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d85970d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You can upload your corpus (your separate .txt. files), by Clicking “Browse” and selecting your entire corpus</a:t>
            </a: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You will not get a super visible notification when the upload is done - click “Manage” to double check that the text file is there.</a:t>
            </a:r>
            <a:endParaRPr sz="1200" u="sng">
              <a:solidFill>
                <a:schemeClr val="dk1"/>
              </a:solidFill>
            </a:endParaRPr>
          </a:p>
          <a:p>
            <a:pPr indent="0" lvl="0" marL="457200" rtl="0" algn="l">
              <a:lnSpc>
                <a:spcPct val="200000"/>
              </a:lnSpc>
              <a:spcBef>
                <a:spcPts val="0"/>
              </a:spcBef>
              <a:spcAft>
                <a:spcPts val="0"/>
              </a:spcAft>
              <a:buNone/>
            </a:pPr>
            <a:r>
              <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85970d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d85970d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This is the ‘Manage’ Screen</a:t>
            </a:r>
            <a:endParaRPr sz="1200"/>
          </a:p>
          <a:p>
            <a:pPr indent="-304800" lvl="0" marL="457200" rtl="0" algn="l">
              <a:lnSpc>
                <a:spcPct val="200000"/>
              </a:lnSpc>
              <a:spcBef>
                <a:spcPts val="0"/>
              </a:spcBef>
              <a:spcAft>
                <a:spcPts val="0"/>
              </a:spcAft>
              <a:buClr>
                <a:schemeClr val="dk1"/>
              </a:buClr>
              <a:buSzPts val="1200"/>
              <a:buChar char="●"/>
            </a:pPr>
            <a:r>
              <a:rPr lang="en" sz="1200">
                <a:solidFill>
                  <a:schemeClr val="dk1"/>
                </a:solidFill>
              </a:rPr>
              <a:t>Make sure the document you want to use is selected (blue = selected, gray = not selected)</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d85970d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d85970d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666666"/>
              </a:buClr>
              <a:buSzPts val="1100"/>
              <a:buChar char="●"/>
            </a:pPr>
            <a:r>
              <a:rPr lang="en">
                <a:solidFill>
                  <a:srgbClr val="666666"/>
                </a:solidFill>
              </a:rPr>
              <a:t>Lexos demonstrates some more advanced options you have for preparing your corpus.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By “scrubbing,” you are transforming the texts in your corpus and making choices that will impact your results.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Here are some possibilities:</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Make Lowercase</a:t>
            </a:r>
            <a:r>
              <a:rPr lang="en">
                <a:solidFill>
                  <a:srgbClr val="666666"/>
                </a:solidFill>
              </a:rPr>
              <a:t>: make all your letters lowercase. Even though you know “A” and “a” are the same letter, the computer treats these as two separate characters. Lowercasing removes this distinction.</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Remove Punctuation</a:t>
            </a:r>
            <a:r>
              <a:rPr lang="en">
                <a:solidFill>
                  <a:srgbClr val="666666"/>
                </a:solidFill>
              </a:rPr>
              <a:t>: remove punctuation, which may influence your results.</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Stop/Keep Words</a:t>
            </a:r>
            <a:r>
              <a:rPr lang="en">
                <a:solidFill>
                  <a:srgbClr val="666666"/>
                </a:solidFill>
              </a:rPr>
              <a:t>: remove a list of words. Usually these would be </a:t>
            </a:r>
            <a:r>
              <a:rPr b="1" lang="en">
                <a:solidFill>
                  <a:srgbClr val="666666"/>
                </a:solidFill>
              </a:rPr>
              <a:t>stopwords</a:t>
            </a:r>
            <a:r>
              <a:rPr lang="en">
                <a:solidFill>
                  <a:srgbClr val="666666"/>
                </a:solidFill>
              </a:rPr>
              <a:t>, or the most common words in a language (English: the, a she, her, it, him, they, etc).</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Lemmas</a:t>
            </a:r>
            <a:r>
              <a:rPr lang="en">
                <a:solidFill>
                  <a:srgbClr val="666666"/>
                </a:solidFill>
              </a:rPr>
              <a:t>: standardize to the </a:t>
            </a:r>
            <a:r>
              <a:rPr i="1" lang="en">
                <a:solidFill>
                  <a:srgbClr val="666666"/>
                </a:solidFill>
              </a:rPr>
              <a:t>stem</a:t>
            </a:r>
            <a:r>
              <a:rPr lang="en">
                <a:solidFill>
                  <a:srgbClr val="666666"/>
                </a:solidFill>
              </a:rPr>
              <a:t> of word. For example, you can stem all forms of talk: talking, talked, talks, etc. to “talk”</a:t>
            </a:r>
            <a:endParaRPr>
              <a:solidFill>
                <a:srgbClr val="666666"/>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d85970d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d85970d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This is the ‘Prepare Screen’</a:t>
            </a:r>
            <a:endParaRPr/>
          </a:p>
          <a:p>
            <a:pPr indent="-298450" lvl="0" marL="457200" rtl="0" algn="l">
              <a:lnSpc>
                <a:spcPct val="200000"/>
              </a:lnSpc>
              <a:spcBef>
                <a:spcPts val="0"/>
              </a:spcBef>
              <a:spcAft>
                <a:spcPts val="0"/>
              </a:spcAft>
              <a:buSzPts val="1100"/>
              <a:buChar char="●"/>
            </a:pPr>
            <a:r>
              <a:rPr lang="en"/>
              <a:t>A list of commonly used stopword can be downloaded from the link on this website, and a copy is also there on the GitHub page.</a:t>
            </a:r>
            <a:endParaRPr/>
          </a:p>
          <a:p>
            <a:pPr indent="-298450" lvl="0" marL="457200" rtl="0" algn="l">
              <a:lnSpc>
                <a:spcPct val="200000"/>
              </a:lnSpc>
              <a:spcBef>
                <a:spcPts val="0"/>
              </a:spcBef>
              <a:spcAft>
                <a:spcPts val="0"/>
              </a:spcAft>
              <a:buSzPts val="1100"/>
              <a:buChar char="●"/>
            </a:pPr>
            <a:r>
              <a:rPr lang="en"/>
              <a:t>Copy/past the stopwords and then select “Stop” in the box above.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d85970d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d85970d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666666"/>
              </a:buClr>
              <a:buSzPts val="1100"/>
              <a:buChar char="●"/>
            </a:pPr>
            <a:r>
              <a:rPr lang="en">
                <a:solidFill>
                  <a:srgbClr val="666666"/>
                </a:solidFill>
              </a:rPr>
              <a:t>Once you have made decisions about your preparations, click “</a:t>
            </a:r>
            <a:r>
              <a:rPr b="1" lang="en">
                <a:solidFill>
                  <a:srgbClr val="666666"/>
                </a:solidFill>
              </a:rPr>
              <a:t>Apply</a:t>
            </a:r>
            <a:r>
              <a:rPr lang="en">
                <a:solidFill>
                  <a:srgbClr val="666666"/>
                </a:solidFill>
              </a:rPr>
              <a:t>” and wait a few minutes.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Because the program is going through each document and completing all the processes you selected, it needs some time.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Then, you will see the final results of your preparation!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You can also </a:t>
            </a:r>
            <a:r>
              <a:rPr b="1" lang="en">
                <a:solidFill>
                  <a:srgbClr val="666666"/>
                </a:solidFill>
              </a:rPr>
              <a:t>download</a:t>
            </a:r>
            <a:r>
              <a:rPr lang="en">
                <a:solidFill>
                  <a:srgbClr val="666666"/>
                </a:solidFill>
              </a:rPr>
              <a:t> your new corpus.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d85970d7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d85970d7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Here are the Word Cloud and Bubbleviz results from Lexos.</a:t>
            </a:r>
            <a:endParaRPr/>
          </a:p>
          <a:p>
            <a:pPr indent="-298450" lvl="0" marL="457200" rtl="0" algn="l">
              <a:lnSpc>
                <a:spcPct val="200000"/>
              </a:lnSpc>
              <a:spcBef>
                <a:spcPts val="0"/>
              </a:spcBef>
              <a:spcAft>
                <a:spcPts val="0"/>
              </a:spcAft>
              <a:buSzPts val="1100"/>
              <a:buChar char="●"/>
            </a:pPr>
            <a:r>
              <a:rPr lang="en"/>
              <a:t>This visualization is for the entire corpus </a:t>
            </a:r>
            <a:r>
              <a:rPr lang="en">
                <a:solidFill>
                  <a:srgbClr val="4285F4"/>
                </a:solidFill>
              </a:rPr>
              <a:t>[Explain - Show]</a:t>
            </a:r>
            <a:endParaRPr>
              <a:solidFill>
                <a:srgbClr val="4285F4"/>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d85970d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d85970d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This is a ‘Multicloud’ visualization which is showing word cloud for each of the two documents individually</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This is a great option for comparing the documents </a:t>
            </a:r>
            <a:r>
              <a:rPr lang="en">
                <a:solidFill>
                  <a:srgbClr val="4285F4"/>
                </a:solidFill>
              </a:rPr>
              <a:t>[Explain]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d85970d7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d85970d7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Rolling window is a tool within Lexos that allows you to look at word trends across ‘</a:t>
            </a:r>
            <a:r>
              <a:rPr b="1" lang="en" sz="1200"/>
              <a:t>one’</a:t>
            </a:r>
            <a:r>
              <a:rPr lang="en" sz="1200"/>
              <a:t> document.</a:t>
            </a:r>
            <a:endParaRPr sz="1200"/>
          </a:p>
          <a:p>
            <a:pPr indent="-304800" lvl="0" marL="457200" rtl="0" algn="l">
              <a:lnSpc>
                <a:spcPct val="200000"/>
              </a:lnSpc>
              <a:spcBef>
                <a:spcPts val="0"/>
              </a:spcBef>
              <a:spcAft>
                <a:spcPts val="0"/>
              </a:spcAft>
              <a:buSzPts val="1200"/>
              <a:buChar char="●"/>
            </a:pPr>
            <a:r>
              <a:rPr lang="en" sz="1200"/>
              <a:t>This is a very helpful tool for analyzing a text in detail.</a:t>
            </a:r>
            <a:endParaRPr sz="1200"/>
          </a:p>
          <a:p>
            <a:pPr indent="-304800" lvl="0" marL="457200" rtl="0" algn="l">
              <a:lnSpc>
                <a:spcPct val="200000"/>
              </a:lnSpc>
              <a:spcBef>
                <a:spcPts val="0"/>
              </a:spcBef>
              <a:spcAft>
                <a:spcPts val="0"/>
              </a:spcAft>
              <a:buSzPts val="1200"/>
              <a:buChar char="●"/>
            </a:pPr>
            <a:r>
              <a:rPr lang="en"/>
              <a:t>You can Go to “Visualize-&gt; Rolling Window” and type in a search term you want to visualize.</a:t>
            </a:r>
            <a:endParaRPr/>
          </a:p>
          <a:p>
            <a:pPr indent="-304800" lvl="0" marL="457200" rtl="0" algn="l">
              <a:lnSpc>
                <a:spcPct val="200000"/>
              </a:lnSpc>
              <a:spcBef>
                <a:spcPts val="0"/>
              </a:spcBef>
              <a:spcAft>
                <a:spcPts val="0"/>
              </a:spcAft>
              <a:buSzPts val="1200"/>
              <a:buChar char="●"/>
            </a:pPr>
            <a:r>
              <a:rPr lang="en" sz="1200"/>
              <a:t>You can also search multiple ‘Words’ or “Strings” </a:t>
            </a:r>
            <a:r>
              <a:rPr lang="en" sz="1200">
                <a:solidFill>
                  <a:schemeClr val="dk1"/>
                </a:solidFill>
              </a:rPr>
              <a:t>by clicking the option </a:t>
            </a:r>
            <a:r>
              <a:rPr lang="en" sz="1200"/>
              <a:t>and separating words with a comma</a:t>
            </a:r>
            <a:endParaRPr sz="1200"/>
          </a:p>
          <a:p>
            <a:pPr indent="-304800" lvl="0" marL="457200" rtl="0" algn="l">
              <a:lnSpc>
                <a:spcPct val="200000"/>
              </a:lnSpc>
              <a:spcBef>
                <a:spcPts val="0"/>
              </a:spcBef>
              <a:spcAft>
                <a:spcPts val="0"/>
              </a:spcAft>
              <a:buSzPts val="1200"/>
              <a:buChar char="●"/>
            </a:pPr>
            <a:r>
              <a:rPr lang="en" sz="1200"/>
              <a:t>Choose a Window size (i.e. the number of words each “window” should contain). For shorter documents, it’s good to have a number like 300/500. For larger documents, you may want to make your window larger. Play around with the window size until you get a visualization that makes sense.</a:t>
            </a:r>
            <a:endParaRPr sz="1200"/>
          </a:p>
          <a:p>
            <a:pPr indent="-304800" lvl="0" marL="457200" rtl="0" algn="l">
              <a:lnSpc>
                <a:spcPct val="200000"/>
              </a:lnSpc>
              <a:spcBef>
                <a:spcPts val="0"/>
              </a:spcBef>
              <a:spcAft>
                <a:spcPts val="0"/>
              </a:spcAft>
              <a:buSzPts val="1200"/>
              <a:buChar char="●"/>
            </a:pPr>
            <a:r>
              <a:rPr lang="en" sz="1200"/>
              <a:t>Once you have provided all the details, just ‘Generate’ the results.</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90692b87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90692b87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As you can see, </a:t>
            </a:r>
            <a:r>
              <a:rPr lang="en">
                <a:solidFill>
                  <a:schemeClr val="dk1"/>
                </a:solidFill>
              </a:rPr>
              <a:t>introduction of each of the four tools will be followed by a brief demonstration. </a:t>
            </a:r>
            <a:endParaRPr>
              <a:solidFill>
                <a:schemeClr val="dk1"/>
              </a:solidFill>
            </a:endParaRPr>
          </a:p>
          <a:p>
            <a:pPr indent="-298450" lvl="0" marL="457200" rtl="0" algn="l">
              <a:lnSpc>
                <a:spcPct val="200000"/>
              </a:lnSpc>
              <a:spcBef>
                <a:spcPts val="0"/>
              </a:spcBef>
              <a:spcAft>
                <a:spcPts val="0"/>
              </a:spcAft>
              <a:buClr>
                <a:srgbClr val="000000"/>
              </a:buClr>
              <a:buSzPts val="1100"/>
              <a:buChar char="●"/>
            </a:pPr>
            <a:r>
              <a:rPr lang="en"/>
              <a:t> I will be present the slides and</a:t>
            </a:r>
            <a:r>
              <a:rPr lang="en">
                <a:solidFill>
                  <a:srgbClr val="4285F4"/>
                </a:solidFill>
              </a:rPr>
              <a:t> </a:t>
            </a:r>
            <a:r>
              <a:rPr lang="en"/>
              <a:t>Julianna will demonstrate the tools.</a:t>
            </a:r>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We recognize that this is not a in-person hands-on workshop.</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Hence, I recommend that you FIRST focus on the presentation and then try using the tool during demonstration.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You will get ample of time and opportunities during this semester to try out these tools.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They are easy, intuitive and have easily accessible guidelines for user.</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Moreover, You have access to handouts for each tool, that has easy to follow steps-by-step guidelines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 At DITI we also host weekly office hours, for which you can book an appointment.</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b="1" lang="en">
                <a:solidFill>
                  <a:schemeClr val="dk1"/>
                </a:solidFill>
              </a:rPr>
              <a:t>So, for now just concentrate on the presentation and demonstration</a:t>
            </a:r>
            <a:r>
              <a:rPr lang="en">
                <a:solidFill>
                  <a:schemeClr val="dk1"/>
                </a:solidFill>
              </a:rPr>
              <a:t>, without any worry!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d85970d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d85970d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I looked for </a:t>
            </a:r>
            <a:r>
              <a:rPr lang="en" sz="1200"/>
              <a:t>words ‘class’, ‘information’ and ‘property’</a:t>
            </a:r>
            <a:r>
              <a:rPr lang="en" sz="1200"/>
              <a:t> </a:t>
            </a:r>
            <a:r>
              <a:rPr lang="en" sz="1200"/>
              <a:t>with a window of 200 (short document)</a:t>
            </a:r>
            <a:r>
              <a:rPr lang="en" sz="700"/>
              <a:t>, </a:t>
            </a:r>
            <a:endParaRPr sz="700"/>
          </a:p>
          <a:p>
            <a:pPr indent="-304800" lvl="0" marL="457200" rtl="0" algn="l">
              <a:lnSpc>
                <a:spcPct val="200000"/>
              </a:lnSpc>
              <a:spcBef>
                <a:spcPts val="0"/>
              </a:spcBef>
              <a:spcAft>
                <a:spcPts val="0"/>
              </a:spcAft>
              <a:buSzPts val="1200"/>
              <a:buChar char="●"/>
            </a:pPr>
            <a:r>
              <a:rPr lang="en" sz="1200"/>
              <a:t>we can get an idea of how these terms work together in the report. </a:t>
            </a:r>
            <a:endParaRPr sz="1200"/>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d85970d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d85970d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Char char="●"/>
            </a:pPr>
            <a:r>
              <a:rPr lang="en" sz="1200"/>
              <a:t>Dendrogram is another interesting tool, that you may or maynot choose to use</a:t>
            </a:r>
            <a:endParaRPr sz="1200"/>
          </a:p>
          <a:p>
            <a:pPr indent="-304800" lvl="0" marL="457200" rtl="0" algn="l">
              <a:lnSpc>
                <a:spcPct val="200000"/>
              </a:lnSpc>
              <a:spcBef>
                <a:spcPts val="0"/>
              </a:spcBef>
              <a:spcAft>
                <a:spcPts val="0"/>
              </a:spcAft>
              <a:buClr>
                <a:srgbClr val="000000"/>
              </a:buClr>
              <a:buSzPts val="1200"/>
              <a:buChar char="●"/>
            </a:pPr>
            <a:r>
              <a:rPr lang="en" sz="1200"/>
              <a:t>It require at least two documents to compare. </a:t>
            </a:r>
            <a:endParaRPr sz="1200"/>
          </a:p>
          <a:p>
            <a:pPr indent="-304800" lvl="0" marL="457200" rtl="0" algn="l">
              <a:lnSpc>
                <a:spcPct val="200000"/>
              </a:lnSpc>
              <a:spcBef>
                <a:spcPts val="0"/>
              </a:spcBef>
              <a:spcAft>
                <a:spcPts val="0"/>
              </a:spcAft>
              <a:buClr>
                <a:srgbClr val="000000"/>
              </a:buClr>
              <a:buSzPts val="1200"/>
              <a:buChar char="●"/>
            </a:pPr>
            <a:r>
              <a:rPr lang="en" sz="1200"/>
              <a:t>Dendrograms are able to show the hierarchy between objects. It show:</a:t>
            </a:r>
            <a:endParaRPr sz="1200"/>
          </a:p>
          <a:p>
            <a:pPr indent="-304800" lvl="0" marL="457200" rtl="0" algn="l">
              <a:lnSpc>
                <a:spcPct val="200000"/>
              </a:lnSpc>
              <a:spcBef>
                <a:spcPts val="0"/>
              </a:spcBef>
              <a:spcAft>
                <a:spcPts val="0"/>
              </a:spcAft>
              <a:buClr>
                <a:srgbClr val="000000"/>
              </a:buClr>
              <a:buSzPts val="1200"/>
              <a:buFont typeface="Arial"/>
              <a:buChar char="●"/>
            </a:pPr>
            <a:r>
              <a:rPr lang="en" sz="1200"/>
              <a:t>Similarities between texts</a:t>
            </a:r>
            <a:endParaRPr sz="1200"/>
          </a:p>
          <a:p>
            <a:pPr indent="-304800" lvl="1" marL="914400" rtl="0" algn="l">
              <a:lnSpc>
                <a:spcPct val="200000"/>
              </a:lnSpc>
              <a:spcBef>
                <a:spcPts val="0"/>
              </a:spcBef>
              <a:spcAft>
                <a:spcPts val="0"/>
              </a:spcAft>
              <a:buClr>
                <a:srgbClr val="000000"/>
              </a:buClr>
              <a:buSzPts val="1200"/>
              <a:buFont typeface="Arial"/>
              <a:buChar char="○"/>
            </a:pPr>
            <a:r>
              <a:rPr lang="en" sz="1200"/>
              <a:t>The greater the distance between texts, the </a:t>
            </a:r>
            <a:r>
              <a:rPr b="1" lang="en" sz="1200"/>
              <a:t>less similar </a:t>
            </a:r>
            <a:r>
              <a:rPr lang="en" sz="1200"/>
              <a:t>they are</a:t>
            </a:r>
            <a:endParaRPr sz="1200"/>
          </a:p>
          <a:p>
            <a:pPr indent="-304800" lvl="1" marL="914400" rtl="0" algn="l">
              <a:lnSpc>
                <a:spcPct val="200000"/>
              </a:lnSpc>
              <a:spcBef>
                <a:spcPts val="0"/>
              </a:spcBef>
              <a:spcAft>
                <a:spcPts val="0"/>
              </a:spcAft>
              <a:buClr>
                <a:srgbClr val="000000"/>
              </a:buClr>
              <a:buSzPts val="1200"/>
              <a:buFont typeface="Arial"/>
              <a:buChar char="○"/>
            </a:pPr>
            <a:r>
              <a:rPr lang="en" sz="1200"/>
              <a:t>The smaller the distance between texts, the </a:t>
            </a:r>
            <a:r>
              <a:rPr b="1" lang="en" sz="1200"/>
              <a:t>more simila</a:t>
            </a:r>
            <a:r>
              <a:rPr lang="en" sz="1200"/>
              <a:t>r they are</a:t>
            </a:r>
            <a:endParaRPr sz="1200"/>
          </a:p>
          <a:p>
            <a:pPr indent="0" lvl="0" marL="0" rtl="0" algn="l">
              <a:lnSpc>
                <a:spcPct val="200000"/>
              </a:lnSpc>
              <a:spcBef>
                <a:spcPts val="1600"/>
              </a:spcBef>
              <a:spcAft>
                <a:spcPts val="1600"/>
              </a:spcAft>
              <a:buClr>
                <a:schemeClr val="dk1"/>
              </a:buClr>
              <a:buSzPts val="1100"/>
              <a:buFont typeface="Arial"/>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d85970d7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d85970d7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Font typeface="Arial"/>
              <a:buChar char="●"/>
            </a:pPr>
            <a:r>
              <a:rPr lang="en" sz="1200"/>
              <a:t>Let’s look at our corpus, we only have two texts with nothing much in common and hence dendrogram is not very helpful here. Nevertheless it shows the two texts are far apart.</a:t>
            </a:r>
            <a:endParaRPr sz="1200"/>
          </a:p>
          <a:p>
            <a:pPr indent="-304800" lvl="0" marL="457200" rtl="0" algn="l">
              <a:lnSpc>
                <a:spcPct val="200000"/>
              </a:lnSpc>
              <a:spcBef>
                <a:spcPts val="0"/>
              </a:spcBef>
              <a:spcAft>
                <a:spcPts val="0"/>
              </a:spcAft>
              <a:buClr>
                <a:srgbClr val="000000"/>
              </a:buClr>
              <a:buSzPts val="1200"/>
              <a:buFont typeface="Cambria"/>
              <a:buChar char="●"/>
            </a:pPr>
            <a:r>
              <a:rPr lang="en" sz="1200"/>
              <a:t>However, in a previous class we looked at few city’s climate change action plans and found that Boston and New Orlean’s plans were the most different while Boston and Philadelphia’s plan showed more similarities.</a:t>
            </a:r>
            <a:endParaRPr sz="1200"/>
          </a:p>
          <a:p>
            <a:pPr indent="0" lvl="0" marL="0" rtl="0" algn="l">
              <a:lnSpc>
                <a:spcPct val="100000"/>
              </a:lnSpc>
              <a:spcBef>
                <a:spcPts val="1600"/>
              </a:spcBef>
              <a:spcAft>
                <a:spcPts val="0"/>
              </a:spcAft>
              <a:buNone/>
            </a:pPr>
            <a:r>
              <a:rPr lang="en" sz="1200">
                <a:solidFill>
                  <a:srgbClr val="4285F4"/>
                </a:solidFill>
              </a:rPr>
              <a:t>[REFERENCE: Similarities between texts]</a:t>
            </a:r>
            <a:endParaRPr sz="1200">
              <a:solidFill>
                <a:srgbClr val="4285F4"/>
              </a:solidFill>
            </a:endParaRPr>
          </a:p>
          <a:p>
            <a:pPr indent="0" lvl="0" marL="0" rtl="0" algn="l">
              <a:lnSpc>
                <a:spcPct val="100000"/>
              </a:lnSpc>
              <a:spcBef>
                <a:spcPts val="1600"/>
              </a:spcBef>
              <a:spcAft>
                <a:spcPts val="0"/>
              </a:spcAft>
              <a:buNone/>
            </a:pPr>
            <a:r>
              <a:rPr lang="en" sz="1200">
                <a:solidFill>
                  <a:srgbClr val="4285F4"/>
                </a:solidFill>
              </a:rPr>
              <a:t>The greater the distance between texts, the </a:t>
            </a:r>
            <a:r>
              <a:rPr b="1" lang="en" sz="1200">
                <a:solidFill>
                  <a:srgbClr val="4285F4"/>
                </a:solidFill>
              </a:rPr>
              <a:t>less similar </a:t>
            </a:r>
            <a:r>
              <a:rPr lang="en" sz="1200">
                <a:solidFill>
                  <a:srgbClr val="4285F4"/>
                </a:solidFill>
              </a:rPr>
              <a:t>they are</a:t>
            </a:r>
            <a:endParaRPr sz="1200">
              <a:solidFill>
                <a:srgbClr val="4285F4"/>
              </a:solidFill>
            </a:endParaRPr>
          </a:p>
          <a:p>
            <a:pPr indent="0" lvl="0" marL="0" rtl="0" algn="l">
              <a:lnSpc>
                <a:spcPct val="100000"/>
              </a:lnSpc>
              <a:spcBef>
                <a:spcPts val="1600"/>
              </a:spcBef>
              <a:spcAft>
                <a:spcPts val="1600"/>
              </a:spcAft>
              <a:buNone/>
            </a:pPr>
            <a:r>
              <a:rPr lang="en" sz="1200">
                <a:solidFill>
                  <a:srgbClr val="4285F4"/>
                </a:solidFill>
              </a:rPr>
              <a:t>The smaller the distance between texts, the </a:t>
            </a:r>
            <a:r>
              <a:rPr b="1" lang="en" sz="1200">
                <a:solidFill>
                  <a:srgbClr val="4285F4"/>
                </a:solidFill>
              </a:rPr>
              <a:t>more simila</a:t>
            </a:r>
            <a:r>
              <a:rPr lang="en" sz="1200">
                <a:solidFill>
                  <a:srgbClr val="4285F4"/>
                </a:solidFill>
              </a:rPr>
              <a:t>r they are</a:t>
            </a:r>
            <a:endParaRPr sz="1200">
              <a:solidFill>
                <a:srgbClr val="4285F4"/>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d85970d7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d85970d7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666666"/>
              </a:buClr>
              <a:buSzPts val="1200"/>
              <a:buChar char="●"/>
            </a:pPr>
            <a:r>
              <a:rPr lang="en" sz="1200">
                <a:solidFill>
                  <a:srgbClr val="666666"/>
                </a:solidFill>
              </a:rPr>
              <a:t>Lexos allows you to </a:t>
            </a:r>
            <a:r>
              <a:rPr b="1" lang="en" sz="1200">
                <a:solidFill>
                  <a:srgbClr val="666666"/>
                </a:solidFill>
              </a:rPr>
              <a:t>save</a:t>
            </a:r>
            <a:r>
              <a:rPr lang="en" sz="1200">
                <a:solidFill>
                  <a:srgbClr val="666666"/>
                </a:solidFill>
              </a:rPr>
              <a:t> your results as a Lexos file.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If you do this, you can re-upload the Lexos file any time to access your cleaned-up corpus as well as the different analyses you’ve done.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You can also download modified text files from the “Manage” page, which you can use with other tools if you would like.</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You can also save individual visualizations as images (PNGs).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Finally, if you want to start over, you can “Reset” your Lexos dashboard.</a:t>
            </a:r>
            <a:endParaRPr sz="1200">
              <a:solidFill>
                <a:srgbClr val="666666"/>
              </a:solidFill>
            </a:endParaRPr>
          </a:p>
          <a:p>
            <a:pPr indent="0" lvl="0" marL="0" rtl="0" algn="l">
              <a:lnSpc>
                <a:spcPct val="200000"/>
              </a:lnSpc>
              <a:spcBef>
                <a:spcPts val="1600"/>
              </a:spcBef>
              <a:spcAft>
                <a:spcPts val="0"/>
              </a:spcAft>
              <a:buNone/>
            </a:pPr>
            <a:r>
              <a:rPr lang="en" sz="1200">
                <a:solidFill>
                  <a:srgbClr val="4285F4"/>
                </a:solidFill>
              </a:rPr>
              <a:t>-------</a:t>
            </a:r>
            <a:endParaRPr sz="1200">
              <a:solidFill>
                <a:srgbClr val="4285F4"/>
              </a:solidFill>
            </a:endParaRPr>
          </a:p>
          <a:p>
            <a:pPr indent="0" lvl="0" marL="0" rtl="0" algn="l">
              <a:lnSpc>
                <a:spcPct val="200000"/>
              </a:lnSpc>
              <a:spcBef>
                <a:spcPts val="0"/>
              </a:spcBef>
              <a:spcAft>
                <a:spcPts val="0"/>
              </a:spcAft>
              <a:buNone/>
            </a:pPr>
            <a:r>
              <a:rPr lang="en" sz="1200">
                <a:solidFill>
                  <a:srgbClr val="4285F4"/>
                </a:solidFill>
              </a:rPr>
              <a:t>IF TIME PERMIT,</a:t>
            </a:r>
            <a:endParaRPr sz="1200">
              <a:solidFill>
                <a:srgbClr val="4285F4"/>
              </a:solidFill>
            </a:endParaRPr>
          </a:p>
          <a:p>
            <a:pPr indent="-304800" lvl="0" marL="457200" rtl="0" algn="l">
              <a:lnSpc>
                <a:spcPct val="200000"/>
              </a:lnSpc>
              <a:spcBef>
                <a:spcPts val="1200"/>
              </a:spcBef>
              <a:spcAft>
                <a:spcPts val="0"/>
              </a:spcAft>
              <a:buClr>
                <a:schemeClr val="dk1"/>
              </a:buClr>
              <a:buSzPts val="1200"/>
              <a:buChar char="●"/>
            </a:pPr>
            <a:r>
              <a:rPr lang="en" sz="1200">
                <a:solidFill>
                  <a:schemeClr val="dk1"/>
                </a:solidFill>
              </a:rPr>
              <a:t>Now Julianna will show you the Voyant tool. [Given the limited time that we have, You may just look at the demonstration and explore the tool later using the handout document in GitHub folder.]</a:t>
            </a:r>
            <a:endParaRPr sz="1200">
              <a:solidFill>
                <a:srgbClr val="666666"/>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9808c17c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9808c17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c20e65e8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c20e65e8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encourage you to explore the different tools and use them in your various projects.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5ac0493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5ac0493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We thank you for time and attention.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We hope you will use these tools and explore the possibility of text analysis in your assignments and projects.</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Thank you Maryam for this partnership</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Take care and Good night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092cf40f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092cf40f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Does anyone know what is ‘Computation Text Analysis’?</a:t>
            </a:r>
            <a:endParaRPr/>
          </a:p>
          <a:p>
            <a:pPr indent="-298450" lvl="0" marL="457200" rtl="0" algn="l">
              <a:lnSpc>
                <a:spcPct val="200000"/>
              </a:lnSpc>
              <a:spcBef>
                <a:spcPts val="0"/>
              </a:spcBef>
              <a:spcAft>
                <a:spcPts val="0"/>
              </a:spcAft>
              <a:buSzPts val="1100"/>
              <a:buChar char="●"/>
            </a:pPr>
            <a:r>
              <a:rPr lang="en"/>
              <a:t>Has anyone used it before?</a:t>
            </a:r>
            <a:endParaRPr/>
          </a:p>
          <a:p>
            <a:pPr indent="-298450" lvl="0" marL="457200" rtl="0" algn="l">
              <a:lnSpc>
                <a:spcPct val="200000"/>
              </a:lnSpc>
              <a:spcBef>
                <a:spcPts val="0"/>
              </a:spcBef>
              <a:spcAft>
                <a:spcPts val="0"/>
              </a:spcAft>
              <a:buSzPts val="1100"/>
              <a:buChar char="●"/>
            </a:pPr>
            <a:r>
              <a:rPr lang="en"/>
              <a:t>Would someone like to share?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c20e65e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c20e65e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Computational text analysis refers to an array of methods that can be used to “read” texts with a computer. </a:t>
            </a:r>
            <a:endParaRPr>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Text analysis is often used on a corpus, or a collection of multiple texts, and provides a glimpse into patterns across the texts. </a:t>
            </a:r>
            <a:endParaRPr>
              <a:solidFill>
                <a:schemeClr val="dk1"/>
              </a:solidFill>
              <a:highlight>
                <a:srgbClr val="FFFFFF"/>
              </a:highlight>
            </a:endParaRPr>
          </a:p>
          <a:p>
            <a:pPr indent="-298450" lvl="0" marL="457200" rtl="0" algn="l">
              <a:lnSpc>
                <a:spcPct val="200000"/>
              </a:lnSpc>
              <a:spcBef>
                <a:spcPts val="0"/>
              </a:spcBef>
              <a:spcAft>
                <a:spcPts val="0"/>
              </a:spcAft>
              <a:buSzPts val="1100"/>
              <a:buChar char="●"/>
            </a:pPr>
            <a:r>
              <a:rPr lang="en">
                <a:highlight>
                  <a:srgbClr val="FFFFFF"/>
                </a:highlight>
              </a:rPr>
              <a:t>This form of analysis can range from basic word frequency counts to more advanced techniques like machine learning. </a:t>
            </a:r>
            <a:endParaRPr>
              <a:highlight>
                <a:srgbClr val="FFFFFF"/>
              </a:highlight>
            </a:endParaRPr>
          </a:p>
          <a:p>
            <a:pPr indent="-298450" lvl="0" marL="457200" rtl="0" algn="l">
              <a:lnSpc>
                <a:spcPct val="200000"/>
              </a:lnSpc>
              <a:spcBef>
                <a:spcPts val="0"/>
              </a:spcBef>
              <a:spcAft>
                <a:spcPts val="0"/>
              </a:spcAft>
              <a:buSzPts val="1100"/>
              <a:buChar char="●"/>
            </a:pPr>
            <a:r>
              <a:rPr lang="en">
                <a:highlight>
                  <a:srgbClr val="FFFFFF"/>
                </a:highlight>
              </a:rPr>
              <a:t>Computational text analysis can be conducted using web-based tools or coding languages like Python and R. </a:t>
            </a:r>
            <a:endParaRPr>
              <a:highlight>
                <a:srgbClr val="FFFFFF"/>
              </a:highlight>
            </a:endParaRPr>
          </a:p>
          <a:p>
            <a:pPr indent="-298450" lvl="0" marL="457200" rtl="0" algn="l">
              <a:lnSpc>
                <a:spcPct val="200000"/>
              </a:lnSpc>
              <a:spcBef>
                <a:spcPts val="0"/>
              </a:spcBef>
              <a:spcAft>
                <a:spcPts val="0"/>
              </a:spcAft>
              <a:buSzPts val="1100"/>
              <a:buChar char="●"/>
            </a:pPr>
            <a:r>
              <a:rPr lang="en">
                <a:highlight>
                  <a:srgbClr val="FFFFFF"/>
                </a:highlight>
              </a:rPr>
              <a:t>Many web-based tools are open-access and usually free to use. These tools DO have limits on how much data they can handle but are usually useful for small projects. </a:t>
            </a:r>
            <a:endParaRPr>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c20e65e8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c20e65e8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34343"/>
              </a:buClr>
              <a:buSzPts val="1100"/>
              <a:buChar char="●"/>
            </a:pPr>
            <a:r>
              <a:rPr lang="en">
                <a:solidFill>
                  <a:srgbClr val="434343"/>
                </a:solidFill>
              </a:rPr>
              <a:t>Computational text analysis can help us </a:t>
            </a:r>
            <a:r>
              <a:rPr b="1" lang="en">
                <a:solidFill>
                  <a:srgbClr val="434343"/>
                </a:solidFill>
              </a:rPr>
              <a:t>analyze very large amounts of textual data and discover patterns in texts.</a:t>
            </a:r>
            <a:endParaRPr b="1">
              <a:solidFill>
                <a:srgbClr val="434343"/>
              </a:solidFill>
            </a:endParaRPr>
          </a:p>
          <a:p>
            <a:pPr indent="-298450" lvl="0" marL="457200" rtl="0" algn="l">
              <a:lnSpc>
                <a:spcPct val="115000"/>
              </a:lnSpc>
              <a:spcBef>
                <a:spcPts val="0"/>
              </a:spcBef>
              <a:spcAft>
                <a:spcPts val="0"/>
              </a:spcAft>
              <a:buClr>
                <a:srgbClr val="434343"/>
              </a:buClr>
              <a:buSzPts val="1100"/>
              <a:buChar char="●"/>
            </a:pPr>
            <a:r>
              <a:rPr lang="en">
                <a:solidFill>
                  <a:srgbClr val="434343"/>
                </a:solidFill>
              </a:rPr>
              <a:t>From collections of texts, </a:t>
            </a:r>
            <a:r>
              <a:rPr b="1" lang="en">
                <a:solidFill>
                  <a:srgbClr val="434343"/>
                </a:solidFill>
              </a:rPr>
              <a:t>researchers can discover keywords that serve as a proxy for major trends in societies, cultures, and policies</a:t>
            </a:r>
            <a:r>
              <a:rPr lang="en">
                <a:solidFill>
                  <a:srgbClr val="434343"/>
                </a:solidFill>
              </a:rPr>
              <a:t>. Social media posts are becoming increasingly common form of data that scholars are using study cultural and societal trends.</a:t>
            </a:r>
            <a:endParaRPr>
              <a:solidFill>
                <a:srgbClr val="434343"/>
              </a:solidFill>
            </a:endParaRPr>
          </a:p>
          <a:p>
            <a:pPr indent="-298450" lvl="0" marL="457200" rtl="0" algn="l">
              <a:lnSpc>
                <a:spcPct val="115000"/>
              </a:lnSpc>
              <a:spcBef>
                <a:spcPts val="0"/>
              </a:spcBef>
              <a:spcAft>
                <a:spcPts val="0"/>
              </a:spcAft>
              <a:buClr>
                <a:srgbClr val="434343"/>
              </a:buClr>
              <a:buSzPts val="1100"/>
              <a:buChar char="●"/>
            </a:pPr>
            <a:r>
              <a:rPr b="1" lang="en">
                <a:solidFill>
                  <a:srgbClr val="434343"/>
                </a:solidFill>
              </a:rPr>
              <a:t>Particular disciplines care deeply </a:t>
            </a:r>
            <a:r>
              <a:rPr b="1" lang="en">
                <a:solidFill>
                  <a:srgbClr val="434343"/>
                </a:solidFill>
              </a:rPr>
              <a:t>about the language used</a:t>
            </a:r>
            <a:r>
              <a:rPr lang="en">
                <a:solidFill>
                  <a:srgbClr val="434343"/>
                </a:solidFill>
              </a:rPr>
              <a:t> and how this language may reach intended audiences. Text analysis provides another method for approaching these discourses.</a:t>
            </a:r>
            <a:endParaRPr>
              <a:solidFill>
                <a:srgbClr val="434343"/>
              </a:solidFill>
            </a:endParaRPr>
          </a:p>
          <a:p>
            <a:pPr indent="-298450" lvl="0" marL="457200" rtl="0" algn="l">
              <a:lnSpc>
                <a:spcPct val="115000"/>
              </a:lnSpc>
              <a:spcBef>
                <a:spcPts val="0"/>
              </a:spcBef>
              <a:spcAft>
                <a:spcPts val="0"/>
              </a:spcAft>
              <a:buClr>
                <a:srgbClr val="434343"/>
              </a:buClr>
              <a:buSzPts val="1100"/>
              <a:buChar char="●"/>
            </a:pPr>
            <a:r>
              <a:rPr lang="en">
                <a:solidFill>
                  <a:srgbClr val="434343"/>
                </a:solidFill>
              </a:rPr>
              <a:t>Researchers may </a:t>
            </a:r>
            <a:r>
              <a:rPr b="1" lang="en">
                <a:solidFill>
                  <a:srgbClr val="434343"/>
                </a:solidFill>
              </a:rPr>
              <a:t>find surprising results</a:t>
            </a:r>
            <a:r>
              <a:rPr lang="en">
                <a:solidFill>
                  <a:srgbClr val="434343"/>
                </a:solidFill>
              </a:rPr>
              <a:t> that they would not have discovered from close reading or traditional methods alone.</a:t>
            </a:r>
            <a:endParaRPr>
              <a:solidFill>
                <a:srgbClr val="434343"/>
              </a:solidFill>
            </a:endParaRPr>
          </a:p>
          <a:p>
            <a:pPr indent="-298450" lvl="0" marL="457200" rtl="0" algn="l">
              <a:lnSpc>
                <a:spcPct val="115000"/>
              </a:lnSpc>
              <a:spcBef>
                <a:spcPts val="1600"/>
              </a:spcBef>
              <a:spcAft>
                <a:spcPts val="1600"/>
              </a:spcAft>
              <a:buClr>
                <a:srgbClr val="434343"/>
              </a:buClr>
              <a:buSzPts val="1100"/>
              <a:buChar char="●"/>
            </a:pPr>
            <a:r>
              <a:rPr lang="en" u="sng">
                <a:solidFill>
                  <a:srgbClr val="434343"/>
                </a:solidFill>
              </a:rPr>
              <a:t>Later</a:t>
            </a:r>
            <a:r>
              <a:rPr lang="en" u="sng">
                <a:solidFill>
                  <a:srgbClr val="434343"/>
                </a:solidFill>
              </a:rPr>
              <a:t> we will be using today’s class readings as sample text to demonstrate the tools, and you can see if you find any surprising results that did not emerge while you were reading the text.</a:t>
            </a:r>
            <a:endParaRPr u="sng">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092cf40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092cf40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This article by the Pew Research Center claims that “</a:t>
            </a:r>
            <a:r>
              <a:rPr lang="en">
                <a:solidFill>
                  <a:schemeClr val="dk1"/>
                </a:solidFill>
                <a:highlight>
                  <a:srgbClr val="FFFFFF"/>
                </a:highlight>
              </a:rPr>
              <a:t>Social media posts from members of Congress referencing “Black lives matter” increased dramatically in the weeks following the death of George Floyd. There were </a:t>
            </a:r>
            <a:r>
              <a:rPr lang="en" u="sng">
                <a:solidFill>
                  <a:schemeClr val="dk1"/>
                </a:solidFill>
                <a:highlight>
                  <a:srgbClr val="FFFFFF"/>
                </a:highlight>
              </a:rPr>
              <a:t>more total mentions of the phrase “Black lives matter” and the #BlackLivesMatter</a:t>
            </a:r>
            <a:r>
              <a:rPr lang="en">
                <a:solidFill>
                  <a:schemeClr val="dk1"/>
                </a:solidFill>
                <a:highlight>
                  <a:srgbClr val="FFFFFF"/>
                </a:highlight>
              </a:rPr>
              <a:t> </a:t>
            </a:r>
            <a:r>
              <a:rPr lang="en" u="sng">
                <a:solidFill>
                  <a:schemeClr val="dk1"/>
                </a:solidFill>
                <a:highlight>
                  <a:srgbClr val="FFFFFF"/>
                </a:highlight>
              </a:rPr>
              <a:t>hashtag from members of the 116th Congress on Twitter and Facebook between May 25 and June 14, 2020, than from all members of Congress in the five years prior.</a:t>
            </a:r>
            <a:endParaRPr u="sng">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I am aware that the content of this article may be disturbing, however I am still sharing it with you because this is a </a:t>
            </a:r>
            <a:r>
              <a:rPr lang="en">
                <a:solidFill>
                  <a:schemeClr val="dk1"/>
                </a:solidFill>
                <a:highlight>
                  <a:srgbClr val="FFFFFF"/>
                </a:highlight>
              </a:rPr>
              <a:t>research</a:t>
            </a:r>
            <a:r>
              <a:rPr lang="en">
                <a:solidFill>
                  <a:schemeClr val="dk1"/>
                </a:solidFill>
                <a:highlight>
                  <a:srgbClr val="FFFFFF"/>
                </a:highlight>
              </a:rPr>
              <a:t> based piece which also outlines the </a:t>
            </a:r>
            <a:r>
              <a:rPr lang="en">
                <a:solidFill>
                  <a:schemeClr val="dk1"/>
                </a:solidFill>
                <a:highlight>
                  <a:srgbClr val="FFFFFF"/>
                </a:highlight>
              </a:rPr>
              <a:t>entire</a:t>
            </a:r>
            <a:r>
              <a:rPr lang="en">
                <a:solidFill>
                  <a:schemeClr val="dk1"/>
                </a:solidFill>
                <a:highlight>
                  <a:srgbClr val="FFFFFF"/>
                </a:highlight>
              </a:rPr>
              <a:t> methodology they used - from data collection, processing, analysis to results. </a:t>
            </a:r>
            <a:endParaRPr>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This article will be helpful for students who are interested in analyzing the content on social media.</a:t>
            </a:r>
            <a:endParaRPr>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Let us briefly look at one of the outcomes from this research - shown in the slide here. </a:t>
            </a:r>
            <a:endParaRPr>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7f4a378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7f4a378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666666"/>
              </a:buClr>
              <a:buSzPts val="1100"/>
              <a:buFont typeface="Arial"/>
              <a:buChar char="●"/>
            </a:pPr>
            <a:r>
              <a:rPr b="1" lang="en">
                <a:solidFill>
                  <a:srgbClr val="666666"/>
                </a:solidFill>
              </a:rPr>
              <a:t>Corpus (plural–corpora)</a:t>
            </a:r>
            <a:r>
              <a:rPr lang="en">
                <a:solidFill>
                  <a:srgbClr val="666666"/>
                </a:solidFill>
              </a:rPr>
              <a:t>: A collection of texts used for analysis and research purposes. </a:t>
            </a:r>
            <a:endParaRPr>
              <a:solidFill>
                <a:srgbClr val="666666"/>
              </a:solidFill>
            </a:endParaRPr>
          </a:p>
          <a:p>
            <a:pPr indent="-298450" lvl="0" marL="457200" rtl="0" algn="l">
              <a:lnSpc>
                <a:spcPct val="150000"/>
              </a:lnSpc>
              <a:spcBef>
                <a:spcPts val="0"/>
              </a:spcBef>
              <a:spcAft>
                <a:spcPts val="0"/>
              </a:spcAft>
              <a:buClr>
                <a:srgbClr val="666666"/>
              </a:buClr>
              <a:buSzPts val="1100"/>
              <a:buFont typeface="Arial"/>
              <a:buChar char="●"/>
            </a:pPr>
            <a:r>
              <a:rPr b="1" lang="en">
                <a:solidFill>
                  <a:srgbClr val="666666"/>
                </a:solidFill>
              </a:rPr>
              <a:t>Stop words</a:t>
            </a:r>
            <a:r>
              <a:rPr lang="en">
                <a:solidFill>
                  <a:srgbClr val="666666"/>
                </a:solidFill>
              </a:rPr>
              <a:t>: Words that appear frequently in a language, like pronouns, prepositions, and basic verbs. These are often removed for computational analysis. Some English stop words include: a, the, she, he, I, me, us, of, is, would, could, should, etc. </a:t>
            </a:r>
            <a:endParaRPr>
              <a:solidFill>
                <a:srgbClr val="666666"/>
              </a:solidFill>
            </a:endParaRPr>
          </a:p>
          <a:p>
            <a:pPr indent="-298450" lvl="0" marL="457200" rtl="0" algn="l">
              <a:lnSpc>
                <a:spcPct val="150000"/>
              </a:lnSpc>
              <a:spcBef>
                <a:spcPts val="0"/>
              </a:spcBef>
              <a:spcAft>
                <a:spcPts val="0"/>
              </a:spcAft>
              <a:buClr>
                <a:srgbClr val="666666"/>
              </a:buClr>
              <a:buSzPts val="1100"/>
              <a:buFont typeface="Arial"/>
              <a:buChar char="●"/>
            </a:pPr>
            <a:r>
              <a:rPr b="1" lang="en">
                <a:solidFill>
                  <a:srgbClr val="666666"/>
                </a:solidFill>
              </a:rPr>
              <a:t>Word Count Frequency:</a:t>
            </a:r>
            <a:r>
              <a:rPr lang="en">
                <a:solidFill>
                  <a:srgbClr val="666666"/>
                </a:solidFill>
              </a:rPr>
              <a:t> Counting the total times a word appears in a text/corpus or the percentage of how often it appears.</a:t>
            </a:r>
            <a:endParaRPr>
              <a:solidFill>
                <a:srgbClr val="666666"/>
              </a:solidFill>
            </a:endParaRPr>
          </a:p>
          <a:p>
            <a:pPr indent="-298450" lvl="0" marL="457200" rtl="0" algn="l">
              <a:lnSpc>
                <a:spcPct val="150000"/>
              </a:lnSpc>
              <a:spcBef>
                <a:spcPts val="0"/>
              </a:spcBef>
              <a:spcAft>
                <a:spcPts val="0"/>
              </a:spcAft>
              <a:buClr>
                <a:srgbClr val="666666"/>
              </a:buClr>
              <a:buSzPts val="1100"/>
              <a:buFont typeface="Arial"/>
              <a:buChar char="●"/>
            </a:pPr>
            <a:r>
              <a:rPr b="1" lang="en">
                <a:solidFill>
                  <a:srgbClr val="666666"/>
                </a:solidFill>
              </a:rPr>
              <a:t>nGram:</a:t>
            </a:r>
            <a:r>
              <a:rPr lang="en">
                <a:solidFill>
                  <a:srgbClr val="666666"/>
                </a:solidFill>
              </a:rPr>
              <a:t> A continuous sequence of </a:t>
            </a:r>
            <a:r>
              <a:rPr i="1" lang="en">
                <a:solidFill>
                  <a:srgbClr val="666666"/>
                </a:solidFill>
              </a:rPr>
              <a:t>n</a:t>
            </a:r>
            <a:r>
              <a:rPr lang="en">
                <a:solidFill>
                  <a:srgbClr val="666666"/>
                </a:solidFill>
              </a:rPr>
              <a:t> items in a text. A bigram (or 2 continuous words) could be ‘United States,’ while a trigram (3 words) could be ‘yes we can.’</a:t>
            </a:r>
            <a:endParaRPr>
              <a:solidFill>
                <a:srgbClr val="666666"/>
              </a:solidFill>
            </a:endParaRPr>
          </a:p>
          <a:p>
            <a:pPr indent="-298450" lvl="0" marL="457200" rtl="0" algn="l">
              <a:lnSpc>
                <a:spcPct val="150000"/>
              </a:lnSpc>
              <a:spcBef>
                <a:spcPts val="0"/>
              </a:spcBef>
              <a:spcAft>
                <a:spcPts val="0"/>
              </a:spcAft>
              <a:buClr>
                <a:srgbClr val="666666"/>
              </a:buClr>
              <a:buSzPts val="1100"/>
              <a:buFont typeface="Arial"/>
              <a:buChar char="●"/>
            </a:pPr>
            <a:r>
              <a:rPr b="1" lang="en">
                <a:solidFill>
                  <a:srgbClr val="666666"/>
                </a:solidFill>
              </a:rPr>
              <a:t>Sentiment Analysis</a:t>
            </a:r>
            <a:r>
              <a:rPr lang="en">
                <a:solidFill>
                  <a:srgbClr val="666666"/>
                </a:solidFill>
              </a:rPr>
              <a:t>: Measuring the sentiment of a text based on a scale such as negative/positive or happy/sad. Each word has a particular weight to determine where on the scale it falls, and these weights are calculated to determine a text’s overall sentiment.</a:t>
            </a:r>
            <a:endParaRPr>
              <a:solidFill>
                <a:srgbClr val="666666"/>
              </a:solidFill>
            </a:endParaRPr>
          </a:p>
          <a:p>
            <a:pPr indent="0" lvl="0" marL="0" rtl="0" algn="l">
              <a:lnSpc>
                <a:spcPct val="150000"/>
              </a:lnSpc>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cxnSp>
        <p:nvCxnSpPr>
          <p:cNvPr id="57" name="Google Shape;57;p14"/>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58" name="Google Shape;58;p14"/>
          <p:cNvSpPr txBox="1"/>
          <p:nvPr>
            <p:ph type="ctrTitle"/>
          </p:nvPr>
        </p:nvSpPr>
        <p:spPr>
          <a:xfrm>
            <a:off x="311700" y="2226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b="1"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9" name="Google Shape;59;p14"/>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8" name="Google Shape;88;p21"/>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1600"/>
              </a:spcBef>
              <a:spcAft>
                <a:spcPts val="0"/>
              </a:spcAft>
              <a:buClr>
                <a:schemeClr val="lt1"/>
              </a:buClr>
              <a:buSzPts val="2000"/>
              <a:buChar char="○"/>
              <a:defRPr>
                <a:solidFill>
                  <a:schemeClr val="lt1"/>
                </a:solidFill>
              </a:defRPr>
            </a:lvl2pPr>
            <a:lvl3pPr indent="-342900" lvl="2" marL="1371600" rtl="0">
              <a:spcBef>
                <a:spcPts val="1600"/>
              </a:spcBef>
              <a:spcAft>
                <a:spcPts val="0"/>
              </a:spcAft>
              <a:buClr>
                <a:schemeClr val="lt1"/>
              </a:buClr>
              <a:buSzPts val="18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96" name="Google Shape;96;p23"/>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0E0E"/>
              </a:buClr>
              <a:buSzPts val="3600"/>
              <a:buFont typeface="Cambria"/>
              <a:buNone/>
              <a:defRPr b="1" sz="3600">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indent="-355600" lvl="1" marL="9144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indent="-342900" lvl="2" marL="13716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0" y="4573674"/>
            <a:ext cx="3686446" cy="572700"/>
          </a:xfrm>
          <a:prstGeom prst="rect">
            <a:avLst/>
          </a:prstGeom>
          <a:noFill/>
          <a:ln>
            <a:noFill/>
          </a:ln>
        </p:spPr>
      </p:pic>
      <p:sp>
        <p:nvSpPr>
          <p:cNvPr id="55" name="Google Shape;55;p13"/>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hyperlink" Target="https://web.english.upenn.edu/~jenglish/English104/marinetti.html" TargetMode="External"/><Relationship Id="rId5" Type="http://schemas.openxmlformats.org/officeDocument/2006/relationships/hyperlink" Target="https://www.bl.uk/collection-items/manifesto-of-futurism" TargetMode="External"/><Relationship Id="rId6" Type="http://schemas.openxmlformats.org/officeDocument/2006/relationships/hyperlink" Target="http://subsol.c3.hu/subsol_2/contributors0/warktext.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databasic.io/en/wordcoun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bit.ly/3de0GB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www.jasondavies.com/wordtre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voyant-tool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lexos.wheatoncollege.edu/uploa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hyperlink" Target="https://gist.github.com/sebleier/55428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mailto:nulab.info@gmail.com" TargetMode="External"/><Relationship Id="rId4" Type="http://schemas.openxmlformats.org/officeDocument/2006/relationships/hyperlink" Target="https://calendly.com/diti-n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hyperlink" Target="https://www.pewresearch.org/fact-tank/2020/07/16/posts-mentioning-black-lives-matter-spiked-on-lawmakers-social-media-accounts-after-george-floyd-killing/" TargetMode="External"/><Relationship Id="rId5" Type="http://schemas.openxmlformats.org/officeDocument/2006/relationships/hyperlink" Target="https://www.pewresearch.org/wp-content/uploads/2020/07/BLM_Methodology_Production.pdf" TargetMode="External"/><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126000" y="524050"/>
            <a:ext cx="8892000" cy="17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0000"/>
                </a:solidFill>
              </a:rPr>
              <a:t>Computational Text Analysis for Content Analysis</a:t>
            </a:r>
            <a:endParaRPr sz="3500">
              <a:solidFill>
                <a:srgbClr val="FF0000"/>
              </a:solidFill>
              <a:latin typeface="Cambria"/>
              <a:ea typeface="Cambria"/>
              <a:cs typeface="Cambria"/>
              <a:sym typeface="Cambria"/>
            </a:endParaRPr>
          </a:p>
        </p:txBody>
      </p:sp>
      <p:sp>
        <p:nvSpPr>
          <p:cNvPr id="105" name="Google Shape;105;p25"/>
          <p:cNvSpPr txBox="1"/>
          <p:nvPr>
            <p:ph idx="1" type="subTitle"/>
          </p:nvPr>
        </p:nvSpPr>
        <p:spPr>
          <a:xfrm>
            <a:off x="1178550" y="2571750"/>
            <a:ext cx="6786900" cy="197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By Vaishali Kushwaha and Julianna Wessels</a:t>
            </a:r>
            <a:endParaRPr sz="2000"/>
          </a:p>
          <a:p>
            <a:pPr indent="0" lvl="0" marL="0" rtl="0" algn="ctr">
              <a:spcBef>
                <a:spcPts val="0"/>
              </a:spcBef>
              <a:spcAft>
                <a:spcPts val="0"/>
              </a:spcAft>
              <a:buNone/>
            </a:pPr>
            <a:r>
              <a:rPr lang="en" sz="2000"/>
              <a:t>Digital Integration Teaching Initiative (DITI)</a:t>
            </a:r>
            <a:endParaRPr sz="2000"/>
          </a:p>
          <a:p>
            <a:pPr indent="0" lvl="0" marL="457200" rtl="0" algn="ctr">
              <a:lnSpc>
                <a:spcPct val="115000"/>
              </a:lnSpc>
              <a:spcBef>
                <a:spcPts val="0"/>
              </a:spcBef>
              <a:spcAft>
                <a:spcPts val="0"/>
              </a:spcAft>
              <a:buNone/>
            </a:pPr>
            <a:r>
              <a:t/>
            </a:r>
            <a:endParaRPr sz="1300"/>
          </a:p>
          <a:p>
            <a:pPr indent="0" lvl="0" marL="457200" rtl="0" algn="ctr">
              <a:lnSpc>
                <a:spcPct val="115000"/>
              </a:lnSpc>
              <a:spcBef>
                <a:spcPts val="0"/>
              </a:spcBef>
              <a:spcAft>
                <a:spcPts val="0"/>
              </a:spcAft>
              <a:buNone/>
            </a:pPr>
            <a:r>
              <a:rPr lang="en" sz="2000"/>
              <a:t>For ENGW 4710 </a:t>
            </a:r>
            <a:endParaRPr sz="2000"/>
          </a:p>
          <a:p>
            <a:pPr indent="0" lvl="0" marL="0" rtl="0" algn="ctr">
              <a:spcBef>
                <a:spcPts val="0"/>
              </a:spcBef>
              <a:spcAft>
                <a:spcPts val="0"/>
              </a:spcAft>
              <a:buNone/>
            </a:pPr>
            <a:r>
              <a:rPr lang="en" sz="2000"/>
              <a:t>Mya Poe</a:t>
            </a:r>
            <a:endParaRPr sz="2000"/>
          </a:p>
          <a:p>
            <a:pPr indent="0" lvl="0" marL="0" rtl="0" algn="ctr">
              <a:spcBef>
                <a:spcPts val="0"/>
              </a:spcBef>
              <a:spcAft>
                <a:spcPts val="0"/>
              </a:spcAft>
              <a:buNone/>
            </a:pPr>
            <a:r>
              <a:rPr lang="en" sz="2000"/>
              <a:t>Fall 2022</a:t>
            </a:r>
            <a:endParaRPr sz="2000">
              <a:latin typeface="Cambria"/>
              <a:ea typeface="Cambria"/>
              <a:cs typeface="Cambria"/>
              <a:sym typeface="Cambria"/>
            </a:endParaRPr>
          </a:p>
          <a:p>
            <a:pPr indent="0" lvl="0" marL="0" rtl="0" algn="r">
              <a:spcBef>
                <a:spcPts val="0"/>
              </a:spcBef>
              <a:spcAft>
                <a:spcPts val="0"/>
              </a:spcAft>
              <a:buNone/>
            </a:pPr>
            <a:r>
              <a:t/>
            </a:r>
            <a:endParaRPr sz="2000">
              <a:latin typeface="Calibri"/>
              <a:ea typeface="Calibri"/>
              <a:cs typeface="Calibri"/>
              <a:sym typeface="Calibri"/>
            </a:endParaRPr>
          </a:p>
        </p:txBody>
      </p:sp>
      <p:sp>
        <p:nvSpPr>
          <p:cNvPr id="106" name="Google Shape;106;p25"/>
          <p:cNvSpPr txBox="1"/>
          <p:nvPr/>
        </p:nvSpPr>
        <p:spPr>
          <a:xfrm>
            <a:off x="5983800" y="455160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58" name="Shape 158"/>
        <p:cNvGrpSpPr/>
        <p:nvPr/>
      </p:nvGrpSpPr>
      <p:grpSpPr>
        <a:xfrm>
          <a:off x="0" y="0"/>
          <a:ext cx="0" cy="0"/>
          <a:chOff x="0" y="0"/>
          <a:chExt cx="0" cy="0"/>
        </a:xfrm>
      </p:grpSpPr>
      <p:sp>
        <p:nvSpPr>
          <p:cNvPr id="159" name="Google Shape;159;p34"/>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Text Preparation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Corpus Building</a:t>
            </a:r>
            <a:endParaRPr/>
          </a:p>
        </p:txBody>
      </p:sp>
      <p:sp>
        <p:nvSpPr>
          <p:cNvPr id="165" name="Google Shape;165;p35"/>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200"/>
              <a:t>Questions to consider as you begin your research:</a:t>
            </a:r>
            <a:endParaRPr b="1" sz="2200"/>
          </a:p>
          <a:p>
            <a:pPr indent="-368300" lvl="0" marL="457200" rtl="0" algn="l">
              <a:spcBef>
                <a:spcPts val="1200"/>
              </a:spcBef>
              <a:spcAft>
                <a:spcPts val="0"/>
              </a:spcAft>
              <a:buClr>
                <a:schemeClr val="dk2"/>
              </a:buClr>
              <a:buSzPts val="2200"/>
              <a:buFont typeface="Cambria"/>
              <a:buChar char="●"/>
            </a:pPr>
            <a:r>
              <a:rPr lang="en" sz="2200"/>
              <a:t>What are my research questions and why am I creating a corpus? </a:t>
            </a:r>
            <a:endParaRPr sz="2200"/>
          </a:p>
          <a:p>
            <a:pPr indent="-368300" lvl="0" marL="457200" rtl="0" algn="l">
              <a:spcBef>
                <a:spcPts val="0"/>
              </a:spcBef>
              <a:spcAft>
                <a:spcPts val="0"/>
              </a:spcAft>
              <a:buClr>
                <a:schemeClr val="dk2"/>
              </a:buClr>
              <a:buSzPts val="2200"/>
              <a:buFont typeface="Cambria"/>
              <a:buChar char="●"/>
            </a:pPr>
            <a:r>
              <a:rPr lang="en" sz="2200"/>
              <a:t>What am I asking my corpus to do?</a:t>
            </a:r>
            <a:endParaRPr sz="2200"/>
          </a:p>
          <a:p>
            <a:pPr indent="-368300" lvl="0" marL="457200" rtl="0" algn="l">
              <a:spcBef>
                <a:spcPts val="0"/>
              </a:spcBef>
              <a:spcAft>
                <a:spcPts val="0"/>
              </a:spcAft>
              <a:buClr>
                <a:schemeClr val="dk2"/>
              </a:buClr>
              <a:buSzPts val="2200"/>
              <a:buFont typeface="Cambria"/>
              <a:buChar char="●"/>
            </a:pPr>
            <a:r>
              <a:rPr lang="en" sz="2200"/>
              <a:t>What text(s) should form my corpus to answer my research questions?</a:t>
            </a:r>
            <a:endParaRPr sz="2200"/>
          </a:p>
          <a:p>
            <a:pPr indent="-368300" lvl="0" marL="457200" rtl="0" algn="l">
              <a:spcBef>
                <a:spcPts val="0"/>
              </a:spcBef>
              <a:spcAft>
                <a:spcPts val="0"/>
              </a:spcAft>
              <a:buClr>
                <a:schemeClr val="dk2"/>
              </a:buClr>
              <a:buSzPts val="2200"/>
              <a:buFont typeface="Cambria"/>
              <a:buChar char="●"/>
            </a:pPr>
            <a:r>
              <a:rPr lang="en" sz="2200"/>
              <a:t>How should I organize my corpus to streamline my research processes and save time?</a:t>
            </a:r>
            <a:endParaRPr sz="3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Preparing Your Text</a:t>
            </a:r>
            <a:endParaRPr/>
          </a:p>
        </p:txBody>
      </p:sp>
      <p:sp>
        <p:nvSpPr>
          <p:cNvPr id="171" name="Google Shape;171;p36"/>
          <p:cNvSpPr txBox="1"/>
          <p:nvPr>
            <p:ph idx="1" type="body"/>
          </p:nvPr>
        </p:nvSpPr>
        <p:spPr>
          <a:xfrm>
            <a:off x="311700" y="952375"/>
            <a:ext cx="8520600" cy="4043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Choose the texts or text selections that you would like to include. </a:t>
            </a:r>
            <a:endParaRPr sz="1900"/>
          </a:p>
          <a:p>
            <a:pPr indent="-349250" lvl="0" marL="457200" rtl="0" algn="l">
              <a:spcBef>
                <a:spcPts val="0"/>
              </a:spcBef>
              <a:spcAft>
                <a:spcPts val="0"/>
              </a:spcAft>
              <a:buSzPts val="1900"/>
              <a:buAutoNum type="arabicPeriod"/>
            </a:pPr>
            <a:r>
              <a:rPr lang="en" sz="1900"/>
              <a:t>Create a folder on your computer or cloud storage where you will store your corpus. Give it a clearly descriptive name, without spaces or special characters.</a:t>
            </a:r>
            <a:endParaRPr sz="1900"/>
          </a:p>
          <a:p>
            <a:pPr indent="-349250" lvl="0" marL="457200" rtl="0" algn="l">
              <a:spcBef>
                <a:spcPts val="0"/>
              </a:spcBef>
              <a:spcAft>
                <a:spcPts val="0"/>
              </a:spcAft>
              <a:buSzPts val="1900"/>
              <a:buAutoNum type="arabicPeriod"/>
            </a:pPr>
            <a:r>
              <a:rPr lang="en" sz="1900"/>
              <a:t>Copy and paste the text into a </a:t>
            </a:r>
            <a:r>
              <a:rPr b="1" lang="en" sz="1900"/>
              <a:t>plain text editor</a:t>
            </a:r>
            <a:r>
              <a:rPr lang="en" sz="1900"/>
              <a:t> (on Macs: Text Edit; on Windows: Notepad)</a:t>
            </a:r>
            <a:endParaRPr sz="1900"/>
          </a:p>
          <a:p>
            <a:pPr indent="-323850" lvl="1" marL="914400" rtl="0" algn="l">
              <a:spcBef>
                <a:spcPts val="0"/>
              </a:spcBef>
              <a:spcAft>
                <a:spcPts val="0"/>
              </a:spcAft>
              <a:buSzPts val="1500"/>
              <a:buAutoNum type="alphaLcPeriod"/>
            </a:pPr>
            <a:r>
              <a:rPr lang="en" sz="1500"/>
              <a:t>M</a:t>
            </a:r>
            <a:r>
              <a:rPr lang="en" sz="1500"/>
              <a:t>ac users, you may need to make your Text Edit into a ‘plain text’. Open Text Edit, go to Preferences, and make sure “plain text” is selected</a:t>
            </a:r>
            <a:endParaRPr sz="1500"/>
          </a:p>
          <a:p>
            <a:pPr indent="-349250" lvl="0" marL="457200" rtl="0" algn="l">
              <a:spcBef>
                <a:spcPts val="0"/>
              </a:spcBef>
              <a:spcAft>
                <a:spcPts val="0"/>
              </a:spcAft>
              <a:buSzPts val="1900"/>
              <a:buAutoNum type="arabicPeriod"/>
            </a:pPr>
            <a:r>
              <a:rPr lang="en" sz="1900"/>
              <a:t>Save the text as a plain text file (with a .txt extension). Always make sure to name your files so you know what is in them!</a:t>
            </a:r>
            <a:endParaRPr sz="1900"/>
          </a:p>
          <a:p>
            <a:pPr indent="-349250" lvl="0" marL="457200" rtl="0" algn="l">
              <a:spcBef>
                <a:spcPts val="0"/>
              </a:spcBef>
              <a:spcAft>
                <a:spcPts val="0"/>
              </a:spcAft>
              <a:buSzPts val="1900"/>
              <a:buAutoNum type="arabicPeriod"/>
            </a:pPr>
            <a:r>
              <a:rPr lang="en" sz="1900"/>
              <a:t>Repeat steps above for each text in the corpus.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Text</a:t>
            </a:r>
            <a:endParaRPr/>
          </a:p>
        </p:txBody>
      </p:sp>
      <p:sp>
        <p:nvSpPr>
          <p:cNvPr id="177" name="Google Shape;177;p37"/>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Our text is plain text </a:t>
            </a:r>
            <a:r>
              <a:rPr lang="en" sz="2500"/>
              <a:t>(.txt file) of </a:t>
            </a:r>
            <a:endParaRPr sz="2500"/>
          </a:p>
          <a:p>
            <a:pPr indent="0" lvl="0" marL="0" rtl="0" algn="l">
              <a:spcBef>
                <a:spcPts val="1600"/>
              </a:spcBef>
              <a:spcAft>
                <a:spcPts val="0"/>
              </a:spcAft>
              <a:buNone/>
            </a:pPr>
            <a:r>
              <a:rPr lang="en" sz="2500">
                <a:solidFill>
                  <a:srgbClr val="000000"/>
                </a:solidFill>
              </a:rPr>
              <a:t>Filippo Tommaso Marinetti, “</a:t>
            </a:r>
            <a:r>
              <a:rPr lang="en" sz="2500" u="sng">
                <a:solidFill>
                  <a:srgbClr val="1155CC"/>
                </a:solidFill>
                <a:hlinkClick r:id="rId4">
                  <a:extLst>
                    <a:ext uri="{A12FA001-AC4F-418D-AE19-62706E023703}">
                      <ahyp:hlinkClr val="tx"/>
                    </a:ext>
                  </a:extLst>
                </a:hlinkClick>
              </a:rPr>
              <a:t>The Joy of Mechanical Force” / “Futuristic Manifesto</a:t>
            </a:r>
            <a:r>
              <a:rPr lang="en" sz="2500">
                <a:solidFill>
                  <a:srgbClr val="000000"/>
                </a:solidFill>
              </a:rPr>
              <a:t>” (</a:t>
            </a:r>
            <a:r>
              <a:rPr lang="en" sz="2500" u="sng">
                <a:solidFill>
                  <a:srgbClr val="1155CC"/>
                </a:solidFill>
                <a:hlinkClick r:id="rId5">
                  <a:extLst>
                    <a:ext uri="{A12FA001-AC4F-418D-AE19-62706E023703}">
                      <ahyp:hlinkClr val="tx"/>
                    </a:ext>
                  </a:extLst>
                </a:hlinkClick>
              </a:rPr>
              <a:t>first edition</a:t>
            </a:r>
            <a:r>
              <a:rPr lang="en" sz="2500">
                <a:solidFill>
                  <a:srgbClr val="000000"/>
                </a:solidFill>
              </a:rPr>
              <a:t>)</a:t>
            </a:r>
            <a:endParaRPr sz="2500">
              <a:solidFill>
                <a:srgbClr val="000000"/>
              </a:solidFill>
            </a:endParaRPr>
          </a:p>
          <a:p>
            <a:pPr indent="0" lvl="0" marL="0" rtl="0" algn="l">
              <a:spcBef>
                <a:spcPts val="1600"/>
              </a:spcBef>
              <a:spcAft>
                <a:spcPts val="1600"/>
              </a:spcAft>
              <a:buNone/>
            </a:pPr>
            <a:r>
              <a:rPr lang="en" sz="2500">
                <a:solidFill>
                  <a:srgbClr val="000000"/>
                </a:solidFill>
              </a:rPr>
              <a:t>McKenzie Wark, “</a:t>
            </a:r>
            <a:r>
              <a:rPr lang="en" sz="2500" u="sng">
                <a:solidFill>
                  <a:srgbClr val="1155CC"/>
                </a:solidFill>
                <a:hlinkClick r:id="rId6">
                  <a:extLst>
                    <a:ext uri="{A12FA001-AC4F-418D-AE19-62706E023703}">
                      <ahyp:hlinkClr val="tx"/>
                    </a:ext>
                  </a:extLst>
                </a:hlinkClick>
              </a:rPr>
              <a:t>A Hacker Manifesto</a:t>
            </a:r>
            <a:r>
              <a:rPr lang="en" sz="2500">
                <a:solidFill>
                  <a:srgbClr val="000000"/>
                </a:solidFill>
              </a:rPr>
              <a:t>”</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Corpus</a:t>
            </a:r>
            <a:endParaRPr/>
          </a:p>
        </p:txBody>
      </p:sp>
      <p:sp>
        <p:nvSpPr>
          <p:cNvPr id="183" name="Google Shape;183;p38"/>
          <p:cNvSpPr txBox="1"/>
          <p:nvPr>
            <p:ph idx="1" type="body"/>
          </p:nvPr>
        </p:nvSpPr>
        <p:spPr>
          <a:xfrm>
            <a:off x="311700" y="1028575"/>
            <a:ext cx="8347800" cy="10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.txt files are available on: </a:t>
            </a:r>
            <a:r>
              <a:rPr b="1" lang="en" sz="2000">
                <a:highlight>
                  <a:srgbClr val="FFFFFF"/>
                </a:highlight>
              </a:rPr>
              <a:t>https://bit.ly/3de0GBh</a:t>
            </a:r>
            <a:endParaRPr b="1" sz="2000">
              <a:highlight>
                <a:srgbClr val="FFFFFF"/>
              </a:highlight>
            </a:endParaRPr>
          </a:p>
          <a:p>
            <a:pPr indent="0" lvl="0" marL="0" rtl="0" algn="l">
              <a:spcBef>
                <a:spcPts val="1600"/>
              </a:spcBef>
              <a:spcAft>
                <a:spcPts val="0"/>
              </a:spcAft>
              <a:buNone/>
            </a:pPr>
            <a:r>
              <a:t/>
            </a:r>
            <a:endParaRPr>
              <a:highlight>
                <a:srgbClr val="FFFF00"/>
              </a:highlight>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87" name="Shape 187"/>
        <p:cNvGrpSpPr/>
        <p:nvPr/>
      </p:nvGrpSpPr>
      <p:grpSpPr>
        <a:xfrm>
          <a:off x="0" y="0"/>
          <a:ext cx="0" cy="0"/>
          <a:chOff x="0" y="0"/>
          <a:chExt cx="0" cy="0"/>
        </a:xfrm>
      </p:grpSpPr>
      <p:sp>
        <p:nvSpPr>
          <p:cNvPr id="188" name="Google Shape;188;p39"/>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Tool:</a:t>
            </a:r>
            <a:endParaRPr/>
          </a:p>
          <a:p>
            <a:pPr indent="0" lvl="0" marL="0" rtl="0" algn="l">
              <a:spcBef>
                <a:spcPts val="0"/>
              </a:spcBef>
              <a:spcAft>
                <a:spcPts val="0"/>
              </a:spcAft>
              <a:buNone/>
            </a:pPr>
            <a:r>
              <a:rPr lang="en"/>
              <a:t>Word Counter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a:t>
            </a:r>
            <a:endParaRPr/>
          </a:p>
        </p:txBody>
      </p:sp>
      <p:sp>
        <p:nvSpPr>
          <p:cNvPr id="194" name="Google Shape;194;p40"/>
          <p:cNvSpPr txBox="1"/>
          <p:nvPr>
            <p:ph idx="1" type="body"/>
          </p:nvPr>
        </p:nvSpPr>
        <p:spPr>
          <a:xfrm>
            <a:off x="766350" y="1094400"/>
            <a:ext cx="76113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u="sng">
                <a:solidFill>
                  <a:schemeClr val="hlink"/>
                </a:solidFill>
                <a:hlinkClick r:id="rId3"/>
              </a:rPr>
              <a:t>https://databasic.io/en/wordcounter/</a:t>
            </a:r>
            <a:r>
              <a:rPr lang="en" sz="2200"/>
              <a:t> </a:t>
            </a:r>
            <a:endParaRPr sz="2200"/>
          </a:p>
          <a:p>
            <a:pPr indent="-368300" lvl="0" marL="457200" rtl="0" algn="l">
              <a:spcBef>
                <a:spcPts val="0"/>
              </a:spcBef>
              <a:spcAft>
                <a:spcPts val="0"/>
              </a:spcAft>
              <a:buSzPts val="2200"/>
              <a:buChar char="●"/>
            </a:pPr>
            <a:r>
              <a:rPr lang="en" sz="2200"/>
              <a:t>A user-friendly </a:t>
            </a:r>
            <a:r>
              <a:rPr b="1" lang="en" sz="2200"/>
              <a:t>basic word counting tool</a:t>
            </a:r>
            <a:endParaRPr b="1" sz="2200"/>
          </a:p>
          <a:p>
            <a:pPr indent="-368300" lvl="0" marL="457200" rtl="0" algn="l">
              <a:spcBef>
                <a:spcPts val="0"/>
              </a:spcBef>
              <a:spcAft>
                <a:spcPts val="0"/>
              </a:spcAft>
              <a:buSzPts val="2200"/>
              <a:buChar char="●"/>
            </a:pPr>
            <a:r>
              <a:rPr lang="en" sz="2200"/>
              <a:t>It allows you to count words, bigrams, and trigrams in plain text files and to download spreadsheets with your results</a:t>
            </a:r>
            <a:endParaRPr sz="2200"/>
          </a:p>
          <a:p>
            <a:pPr indent="-368300" lvl="0" marL="457200" rtl="0" algn="l">
              <a:spcBef>
                <a:spcPts val="0"/>
              </a:spcBef>
              <a:spcAft>
                <a:spcPts val="0"/>
              </a:spcAft>
              <a:buSzPts val="2200"/>
              <a:buChar char="●"/>
            </a:pPr>
            <a:r>
              <a:rPr lang="en" sz="2200"/>
              <a:t>The max file upload is 10MB</a:t>
            </a:r>
            <a:endParaRPr sz="2200"/>
          </a:p>
          <a:p>
            <a:pPr indent="-368300" lvl="0" marL="457200" rtl="0" algn="l">
              <a:spcBef>
                <a:spcPts val="0"/>
              </a:spcBef>
              <a:spcAft>
                <a:spcPts val="0"/>
              </a:spcAft>
              <a:buSzPts val="2200"/>
              <a:buChar char="●"/>
            </a:pPr>
            <a:r>
              <a:rPr lang="en" sz="2200"/>
              <a:t>Default is lowercase all words and apply stopwords</a:t>
            </a:r>
            <a:endParaRPr sz="2200"/>
          </a:p>
          <a:p>
            <a:pPr indent="-368300" lvl="0" marL="457200" rtl="0" algn="l">
              <a:spcBef>
                <a:spcPts val="0"/>
              </a:spcBef>
              <a:spcAft>
                <a:spcPts val="0"/>
              </a:spcAft>
              <a:buSzPts val="2200"/>
              <a:buChar char="●"/>
            </a:pPr>
            <a:r>
              <a:rPr lang="en" sz="2200"/>
              <a:t>It can be run with and without stopwords</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 Examples</a:t>
            </a:r>
            <a:endParaRPr/>
          </a:p>
        </p:txBody>
      </p:sp>
      <p:sp>
        <p:nvSpPr>
          <p:cNvPr id="200" name="Google Shape;200;p41"/>
          <p:cNvSpPr txBox="1"/>
          <p:nvPr>
            <p:ph idx="1" type="body"/>
          </p:nvPr>
        </p:nvSpPr>
        <p:spPr>
          <a:xfrm>
            <a:off x="311700" y="1028575"/>
            <a:ext cx="229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This is a "</a:t>
            </a:r>
            <a:r>
              <a:rPr b="1" lang="en" sz="1900"/>
              <a:t>word cloud</a:t>
            </a:r>
            <a:r>
              <a:rPr lang="en" sz="1900"/>
              <a:t>". It is helpful to get a sense of the </a:t>
            </a:r>
            <a:r>
              <a:rPr b="1" lang="en" sz="1900"/>
              <a:t>most used words in a document</a:t>
            </a:r>
            <a:r>
              <a:rPr lang="en" sz="1900"/>
              <a:t>. </a:t>
            </a:r>
            <a:r>
              <a:rPr lang="en" sz="1900"/>
              <a:t>Words used more often are bigger, and ones used less often are smaller.</a:t>
            </a:r>
            <a:endParaRPr sz="1900"/>
          </a:p>
        </p:txBody>
      </p:sp>
      <p:pic>
        <p:nvPicPr>
          <p:cNvPr id="201" name="Google Shape;201;p41"/>
          <p:cNvPicPr preferRelativeResize="0"/>
          <p:nvPr/>
        </p:nvPicPr>
        <p:blipFill>
          <a:blip r:embed="rId4">
            <a:alphaModFix/>
          </a:blip>
          <a:stretch>
            <a:fillRect/>
          </a:stretch>
        </p:blipFill>
        <p:spPr>
          <a:xfrm>
            <a:off x="2611200" y="1492500"/>
            <a:ext cx="6311224" cy="194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 Examples</a:t>
            </a:r>
            <a:endParaRPr/>
          </a:p>
        </p:txBody>
      </p:sp>
      <p:sp>
        <p:nvSpPr>
          <p:cNvPr id="207" name="Google Shape;207;p42"/>
          <p:cNvSpPr txBox="1"/>
          <p:nvPr/>
        </p:nvSpPr>
        <p:spPr>
          <a:xfrm>
            <a:off x="5761950" y="3511425"/>
            <a:ext cx="3308700" cy="951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The top two trigrams ‘the hacker class’ and ‘the vectoralist class’ both contain the words ‘the’ and ‘class’. ‘The’ is a stopword, and ‘class’ in the </a:t>
            </a:r>
            <a:r>
              <a:rPr lang="en" sz="1300">
                <a:latin typeface="Cambria"/>
                <a:ea typeface="Cambria"/>
                <a:cs typeface="Cambria"/>
                <a:sym typeface="Cambria"/>
              </a:rPr>
              <a:t>dominant</a:t>
            </a:r>
            <a:r>
              <a:rPr lang="en" sz="1300">
                <a:latin typeface="Cambria"/>
                <a:ea typeface="Cambria"/>
                <a:cs typeface="Cambria"/>
                <a:sym typeface="Cambria"/>
              </a:rPr>
              <a:t> word in this text!</a:t>
            </a:r>
            <a:endParaRPr sz="1300">
              <a:latin typeface="Cambria"/>
              <a:ea typeface="Cambria"/>
              <a:cs typeface="Cambria"/>
              <a:sym typeface="Cambria"/>
            </a:endParaRPr>
          </a:p>
        </p:txBody>
      </p:sp>
      <p:sp>
        <p:nvSpPr>
          <p:cNvPr id="208" name="Google Shape;208;p42"/>
          <p:cNvSpPr txBox="1"/>
          <p:nvPr/>
        </p:nvSpPr>
        <p:spPr>
          <a:xfrm>
            <a:off x="3100263" y="976588"/>
            <a:ext cx="2463000" cy="746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Stopwords aren't removed for the bigrams and trigrams because they need context.</a:t>
            </a:r>
            <a:endParaRPr sz="1300">
              <a:latin typeface="Cambria"/>
              <a:ea typeface="Cambria"/>
              <a:cs typeface="Cambria"/>
              <a:sym typeface="Cambria"/>
            </a:endParaRPr>
          </a:p>
        </p:txBody>
      </p:sp>
      <p:sp>
        <p:nvSpPr>
          <p:cNvPr id="209" name="Google Shape;209;p42"/>
          <p:cNvSpPr txBox="1"/>
          <p:nvPr/>
        </p:nvSpPr>
        <p:spPr>
          <a:xfrm>
            <a:off x="629025" y="3916550"/>
            <a:ext cx="1839900" cy="672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Shows the top words in the text. </a:t>
            </a:r>
            <a:endParaRPr sz="1300">
              <a:latin typeface="Cambria"/>
              <a:ea typeface="Cambria"/>
              <a:cs typeface="Cambria"/>
              <a:sym typeface="Cambria"/>
            </a:endParaRPr>
          </a:p>
        </p:txBody>
      </p:sp>
      <p:pic>
        <p:nvPicPr>
          <p:cNvPr id="210" name="Google Shape;210;p42"/>
          <p:cNvPicPr preferRelativeResize="0"/>
          <p:nvPr/>
        </p:nvPicPr>
        <p:blipFill>
          <a:blip r:embed="rId3">
            <a:alphaModFix/>
          </a:blip>
          <a:stretch>
            <a:fillRect/>
          </a:stretch>
        </p:blipFill>
        <p:spPr>
          <a:xfrm>
            <a:off x="629025" y="980248"/>
            <a:ext cx="1949974" cy="2783910"/>
          </a:xfrm>
          <a:prstGeom prst="rect">
            <a:avLst/>
          </a:prstGeom>
          <a:noFill/>
          <a:ln>
            <a:noFill/>
          </a:ln>
        </p:spPr>
      </p:pic>
      <p:pic>
        <p:nvPicPr>
          <p:cNvPr id="211" name="Google Shape;211;p42"/>
          <p:cNvPicPr preferRelativeResize="0"/>
          <p:nvPr/>
        </p:nvPicPr>
        <p:blipFill>
          <a:blip r:embed="rId4">
            <a:alphaModFix/>
          </a:blip>
          <a:stretch>
            <a:fillRect/>
          </a:stretch>
        </p:blipFill>
        <p:spPr>
          <a:xfrm>
            <a:off x="3290538" y="1820475"/>
            <a:ext cx="2082476" cy="2801426"/>
          </a:xfrm>
          <a:prstGeom prst="rect">
            <a:avLst/>
          </a:prstGeom>
          <a:noFill/>
          <a:ln>
            <a:noFill/>
          </a:ln>
        </p:spPr>
      </p:pic>
      <p:pic>
        <p:nvPicPr>
          <p:cNvPr id="212" name="Google Shape;212;p42"/>
          <p:cNvPicPr preferRelativeResize="0"/>
          <p:nvPr/>
        </p:nvPicPr>
        <p:blipFill>
          <a:blip r:embed="rId5">
            <a:alphaModFix/>
          </a:blip>
          <a:stretch>
            <a:fillRect/>
          </a:stretch>
        </p:blipFill>
        <p:spPr>
          <a:xfrm>
            <a:off x="6357576" y="764275"/>
            <a:ext cx="2173475" cy="2670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16" name="Shape 216"/>
        <p:cNvGrpSpPr/>
        <p:nvPr/>
      </p:nvGrpSpPr>
      <p:grpSpPr>
        <a:xfrm>
          <a:off x="0" y="0"/>
          <a:ext cx="0" cy="0"/>
          <a:chOff x="0" y="0"/>
          <a:chExt cx="0" cy="0"/>
        </a:xfrm>
      </p:grpSpPr>
      <p:sp>
        <p:nvSpPr>
          <p:cNvPr id="217" name="Google Shape;217;p43"/>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Tool:</a:t>
            </a:r>
            <a:endParaRPr/>
          </a:p>
          <a:p>
            <a:pPr indent="0" lvl="0" marL="0" rtl="0" algn="l">
              <a:spcBef>
                <a:spcPts val="0"/>
              </a:spcBef>
              <a:spcAft>
                <a:spcPts val="0"/>
              </a:spcAft>
              <a:buNone/>
            </a:pPr>
            <a:r>
              <a:rPr lang="en"/>
              <a:t>Word Trees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Agenda</a:t>
            </a:r>
            <a:endParaRPr/>
          </a:p>
        </p:txBody>
      </p:sp>
      <p:sp>
        <p:nvSpPr>
          <p:cNvPr id="112" name="Google Shape;112;p2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Introduction to</a:t>
            </a:r>
            <a:r>
              <a:rPr lang="en"/>
              <a:t> definitions and key terms in computational text analysis (What)</a:t>
            </a:r>
            <a:endParaRPr/>
          </a:p>
          <a:p>
            <a:pPr indent="-381000" lvl="0" marL="457200" rtl="0" algn="l">
              <a:spcBef>
                <a:spcPts val="0"/>
              </a:spcBef>
              <a:spcAft>
                <a:spcPts val="0"/>
              </a:spcAft>
              <a:buSzPts val="2400"/>
              <a:buChar char="●"/>
            </a:pPr>
            <a:r>
              <a:rPr lang="en"/>
              <a:t>Discuss</a:t>
            </a:r>
            <a:r>
              <a:rPr lang="en"/>
              <a:t>ion on</a:t>
            </a:r>
            <a:r>
              <a:rPr lang="en"/>
              <a:t> its applications and uses in research (Why)</a:t>
            </a:r>
            <a:endParaRPr/>
          </a:p>
          <a:p>
            <a:pPr indent="-381000" lvl="0" marL="457200" rtl="0" algn="l">
              <a:spcBef>
                <a:spcPts val="0"/>
              </a:spcBef>
              <a:spcAft>
                <a:spcPts val="0"/>
              </a:spcAft>
              <a:buSzPts val="2400"/>
              <a:buChar char="●"/>
            </a:pPr>
            <a:r>
              <a:rPr lang="en"/>
              <a:t>Demonstration of web-based text analysis tools (How)</a:t>
            </a:r>
            <a:endParaRPr/>
          </a:p>
          <a:p>
            <a:pPr indent="-355600" lvl="1" marL="914400" rtl="0" algn="l">
              <a:spcBef>
                <a:spcPts val="0"/>
              </a:spcBef>
              <a:spcAft>
                <a:spcPts val="0"/>
              </a:spcAft>
              <a:buSzPts val="2000"/>
              <a:buChar char="○"/>
            </a:pPr>
            <a:r>
              <a:rPr lang="en"/>
              <a:t>Word Counter, Word Trees, Voyant</a:t>
            </a:r>
            <a:endParaRPr/>
          </a:p>
          <a:p>
            <a:pPr indent="0" lvl="0" marL="0" rtl="0" algn="l">
              <a:spcBef>
                <a:spcPts val="1600"/>
              </a:spcBef>
              <a:spcAft>
                <a:spcPts val="0"/>
              </a:spcAft>
              <a:buNone/>
            </a:pPr>
            <a:r>
              <a:rPr lang="en" sz="2500"/>
              <a:t>Slides, handouts, and data available at</a:t>
            </a:r>
            <a:r>
              <a:rPr lang="en" sz="2500"/>
              <a:t>: </a:t>
            </a:r>
            <a:r>
              <a:rPr lang="en" sz="2500" u="sng">
                <a:solidFill>
                  <a:schemeClr val="hlink"/>
                </a:solidFill>
                <a:highlight>
                  <a:srgbClr val="FFFFFF"/>
                </a:highlight>
                <a:hlinkClick r:id="rId3"/>
              </a:rPr>
              <a:t>https://bit.ly/3de0GBh</a:t>
            </a:r>
            <a:endParaRPr sz="2500">
              <a:highlight>
                <a:srgbClr val="FFFFFF"/>
              </a:highlight>
            </a:endParaRPr>
          </a:p>
          <a:p>
            <a:pPr indent="0" lvl="0" marL="0" rtl="0" algn="l">
              <a:spcBef>
                <a:spcPts val="1600"/>
              </a:spcBef>
              <a:spcAft>
                <a:spcPts val="0"/>
              </a:spcAft>
              <a:buNone/>
            </a:pPr>
            <a:r>
              <a:t/>
            </a:r>
            <a:endParaRPr sz="2500">
              <a:highlight>
                <a:srgbClr val="FFFFFF"/>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Trees</a:t>
            </a:r>
            <a:endParaRPr/>
          </a:p>
        </p:txBody>
      </p:sp>
      <p:sp>
        <p:nvSpPr>
          <p:cNvPr id="223" name="Google Shape;223;p44"/>
          <p:cNvSpPr txBox="1"/>
          <p:nvPr>
            <p:ph idx="1" type="body"/>
          </p:nvPr>
        </p:nvSpPr>
        <p:spPr>
          <a:xfrm>
            <a:off x="805950" y="959325"/>
            <a:ext cx="7532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hlinkClick r:id="rId3"/>
              </a:rPr>
              <a:t>https://www.jasondavies.com/wordtree/</a:t>
            </a:r>
            <a:r>
              <a:rPr lang="en"/>
              <a:t> </a:t>
            </a:r>
            <a:endParaRPr/>
          </a:p>
          <a:p>
            <a:pPr indent="-381000" lvl="0" marL="457200" rtl="0" algn="l">
              <a:spcBef>
                <a:spcPts val="0"/>
              </a:spcBef>
              <a:spcAft>
                <a:spcPts val="0"/>
              </a:spcAft>
              <a:buSzPts val="2400"/>
              <a:buChar char="●"/>
            </a:pPr>
            <a:r>
              <a:rPr lang="en"/>
              <a:t>A word tree </a:t>
            </a:r>
            <a:r>
              <a:rPr b="1" lang="en"/>
              <a:t>depicts </a:t>
            </a:r>
            <a:r>
              <a:rPr b="1" lang="en"/>
              <a:t>multiple </a:t>
            </a:r>
            <a:r>
              <a:rPr b="1" lang="en"/>
              <a:t>parallel sequences of words</a:t>
            </a:r>
            <a:endParaRPr b="1"/>
          </a:p>
          <a:p>
            <a:pPr indent="-381000" lvl="0" marL="457200" rtl="0" algn="l">
              <a:spcBef>
                <a:spcPts val="0"/>
              </a:spcBef>
              <a:spcAft>
                <a:spcPts val="0"/>
              </a:spcAft>
              <a:buSzPts val="2400"/>
              <a:buChar char="●"/>
            </a:pPr>
            <a:r>
              <a:rPr lang="en"/>
              <a:t>This is a good way to see patterns in word usage, based on words that appear before and after a term or terms of interest. </a:t>
            </a:r>
            <a:endParaRPr/>
          </a:p>
          <a:p>
            <a:pPr indent="-381000" lvl="0" marL="457200" rtl="0" algn="l">
              <a:spcBef>
                <a:spcPts val="0"/>
              </a:spcBef>
              <a:spcAft>
                <a:spcPts val="0"/>
              </a:spcAft>
              <a:buSzPts val="2400"/>
              <a:buChar char="●"/>
            </a:pPr>
            <a:r>
              <a:rPr lang="en"/>
              <a:t>There are some restrictions in size: fewer than 1 million words should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 Example</a:t>
            </a:r>
            <a:endParaRPr/>
          </a:p>
        </p:txBody>
      </p:sp>
      <p:sp>
        <p:nvSpPr>
          <p:cNvPr id="229" name="Google Shape;229;p45"/>
          <p:cNvSpPr txBox="1"/>
          <p:nvPr/>
        </p:nvSpPr>
        <p:spPr>
          <a:xfrm>
            <a:off x="311700" y="1028575"/>
            <a:ext cx="2082900" cy="31353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mbria"/>
                <a:ea typeface="Cambria"/>
                <a:cs typeface="Cambria"/>
                <a:sym typeface="Cambria"/>
              </a:rPr>
              <a:t>Reflects the focus of the manifesto on c</a:t>
            </a:r>
            <a:r>
              <a:rPr lang="en" sz="1600">
                <a:latin typeface="Cambria"/>
                <a:ea typeface="Cambria"/>
                <a:cs typeface="Cambria"/>
                <a:sym typeface="Cambria"/>
              </a:rPr>
              <a:t>lass interest, class struggle, class domination</a:t>
            </a:r>
            <a:r>
              <a:rPr lang="en" sz="1600">
                <a:latin typeface="Cambria"/>
                <a:ea typeface="Cambria"/>
                <a:cs typeface="Cambria"/>
                <a:sym typeface="Cambria"/>
              </a:rPr>
              <a:t>, etc.</a:t>
            </a:r>
            <a:endParaRPr sz="1600">
              <a:latin typeface="Cambria"/>
              <a:ea typeface="Cambria"/>
              <a:cs typeface="Cambria"/>
              <a:sym typeface="Cambria"/>
            </a:endParaRPr>
          </a:p>
          <a:p>
            <a:pPr indent="0" lvl="0" marL="0" rtl="0" algn="l">
              <a:spcBef>
                <a:spcPts val="0"/>
              </a:spcBef>
              <a:spcAft>
                <a:spcPts val="0"/>
              </a:spcAft>
              <a:buNone/>
            </a:pPr>
            <a:r>
              <a:t/>
            </a:r>
            <a:endParaRPr sz="1600">
              <a:latin typeface="Cambria"/>
              <a:ea typeface="Cambria"/>
              <a:cs typeface="Cambria"/>
              <a:sym typeface="Cambria"/>
            </a:endParaRPr>
          </a:p>
          <a:p>
            <a:pPr indent="0" lvl="0" marL="0" rtl="0" algn="l">
              <a:lnSpc>
                <a:spcPct val="100000"/>
              </a:lnSpc>
              <a:spcBef>
                <a:spcPts val="0"/>
              </a:spcBef>
              <a:spcAft>
                <a:spcPts val="0"/>
              </a:spcAft>
              <a:buNone/>
            </a:pPr>
            <a:r>
              <a:rPr lang="en" sz="1600">
                <a:latin typeface="Cambria"/>
                <a:ea typeface="Cambria"/>
                <a:cs typeface="Cambria"/>
                <a:sym typeface="Cambria"/>
              </a:rPr>
              <a:t>Notice the word ‘class’ seems to be often at the end of a sentence, followed by period.</a:t>
            </a:r>
            <a:endParaRPr sz="1600">
              <a:latin typeface="Cambria"/>
              <a:ea typeface="Cambria"/>
              <a:cs typeface="Cambria"/>
              <a:sym typeface="Cambria"/>
            </a:endParaRPr>
          </a:p>
        </p:txBody>
      </p:sp>
      <p:pic>
        <p:nvPicPr>
          <p:cNvPr id="230" name="Google Shape;230;p45"/>
          <p:cNvPicPr preferRelativeResize="0"/>
          <p:nvPr/>
        </p:nvPicPr>
        <p:blipFill>
          <a:blip r:embed="rId3">
            <a:alphaModFix/>
          </a:blip>
          <a:stretch>
            <a:fillRect/>
          </a:stretch>
        </p:blipFill>
        <p:spPr>
          <a:xfrm>
            <a:off x="2854546" y="952376"/>
            <a:ext cx="6060852" cy="3447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6"/>
          <p:cNvPicPr preferRelativeResize="0"/>
          <p:nvPr/>
        </p:nvPicPr>
        <p:blipFill>
          <a:blip r:embed="rId3">
            <a:alphaModFix/>
          </a:blip>
          <a:stretch>
            <a:fillRect/>
          </a:stretch>
        </p:blipFill>
        <p:spPr>
          <a:xfrm>
            <a:off x="3223700" y="1038925"/>
            <a:ext cx="5778551" cy="3293370"/>
          </a:xfrm>
          <a:prstGeom prst="rect">
            <a:avLst/>
          </a:prstGeom>
          <a:noFill/>
          <a:ln>
            <a:noFill/>
          </a:ln>
        </p:spPr>
      </p:pic>
      <p:sp>
        <p:nvSpPr>
          <p:cNvPr id="236" name="Google Shape;236;p4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 Reverse Trees</a:t>
            </a:r>
            <a:endParaRPr/>
          </a:p>
        </p:txBody>
      </p:sp>
      <p:sp>
        <p:nvSpPr>
          <p:cNvPr id="237" name="Google Shape;237;p46"/>
          <p:cNvSpPr txBox="1"/>
          <p:nvPr/>
        </p:nvSpPr>
        <p:spPr>
          <a:xfrm>
            <a:off x="622350" y="1038925"/>
            <a:ext cx="2244600" cy="1209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It is worth reversing the tree to see the words that often </a:t>
            </a:r>
            <a:r>
              <a:rPr lang="en">
                <a:latin typeface="Cambria"/>
                <a:ea typeface="Cambria"/>
                <a:cs typeface="Cambria"/>
                <a:sym typeface="Cambria"/>
              </a:rPr>
              <a:t>precede</a:t>
            </a:r>
            <a:r>
              <a:rPr lang="en">
                <a:latin typeface="Cambria"/>
                <a:ea typeface="Cambria"/>
                <a:cs typeface="Cambria"/>
                <a:sym typeface="Cambria"/>
              </a:rPr>
              <a:t> it. To do this click “reverse tree” next to the search bar. </a:t>
            </a:r>
            <a:endParaRPr>
              <a:latin typeface="Cambria"/>
              <a:ea typeface="Cambria"/>
              <a:cs typeface="Cambria"/>
              <a:sym typeface="Cambria"/>
            </a:endParaRPr>
          </a:p>
        </p:txBody>
      </p:sp>
      <p:sp>
        <p:nvSpPr>
          <p:cNvPr id="238" name="Google Shape;238;p46"/>
          <p:cNvSpPr txBox="1"/>
          <p:nvPr/>
        </p:nvSpPr>
        <p:spPr>
          <a:xfrm>
            <a:off x="6495925" y="980375"/>
            <a:ext cx="462900" cy="2655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239" name="Google Shape;239;p46"/>
          <p:cNvSpPr txBox="1"/>
          <p:nvPr/>
        </p:nvSpPr>
        <p:spPr>
          <a:xfrm>
            <a:off x="622350" y="2378275"/>
            <a:ext cx="2244600" cy="1209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Here the hacker, the vectoralist, ruling, working etc. are the dominant words preceding the word ‘class.</a:t>
            </a:r>
            <a:endParaRPr>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43" name="Shape 243"/>
        <p:cNvGrpSpPr/>
        <p:nvPr/>
      </p:nvGrpSpPr>
      <p:grpSpPr>
        <a:xfrm>
          <a:off x="0" y="0"/>
          <a:ext cx="0" cy="0"/>
          <a:chOff x="0" y="0"/>
          <a:chExt cx="0" cy="0"/>
        </a:xfrm>
      </p:grpSpPr>
      <p:sp>
        <p:nvSpPr>
          <p:cNvPr id="244" name="Google Shape;244;p47"/>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Voyant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a:t>
            </a:r>
            <a:endParaRPr/>
          </a:p>
        </p:txBody>
      </p:sp>
      <p:sp>
        <p:nvSpPr>
          <p:cNvPr id="250" name="Google Shape;250;p48"/>
          <p:cNvSpPr txBox="1"/>
          <p:nvPr>
            <p:ph idx="1" type="body"/>
          </p:nvPr>
        </p:nvSpPr>
        <p:spPr>
          <a:xfrm>
            <a:off x="252325" y="1014450"/>
            <a:ext cx="8520600" cy="31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 makes it possible to </a:t>
            </a:r>
            <a:r>
              <a:rPr b="1" lang="en"/>
              <a:t>perform analyses on one or multiple files in many ways</a:t>
            </a:r>
            <a:r>
              <a:rPr lang="en"/>
              <a:t>, including word counts, nGrams (n=number of words), word frequency distributions, word trends across documents, and concordances. It also makes nice visualizations!   </a:t>
            </a:r>
            <a:endParaRPr/>
          </a:p>
          <a:p>
            <a:pPr indent="0" lvl="0" marL="0" rtl="0" algn="l">
              <a:lnSpc>
                <a:spcPct val="100000"/>
              </a:lnSpc>
              <a:spcBef>
                <a:spcPts val="1600"/>
              </a:spcBef>
              <a:spcAft>
                <a:spcPts val="0"/>
              </a:spcAft>
              <a:buNone/>
            </a:pPr>
            <a:r>
              <a:rPr b="1" lang="en" sz="3200">
                <a:solidFill>
                  <a:srgbClr val="ED0E0E"/>
                </a:solidFill>
              </a:rPr>
              <a:t> </a:t>
            </a:r>
            <a:r>
              <a:rPr b="1" lang="en" sz="3200" u="sng">
                <a:solidFill>
                  <a:schemeClr val="accent5"/>
                </a:solidFill>
                <a:hlinkClick r:id="rId3">
                  <a:extLst>
                    <a:ext uri="{A12FA001-AC4F-418D-AE19-62706E023703}">
                      <ahyp:hlinkClr val="tx"/>
                    </a:ext>
                  </a:extLst>
                </a:hlinkClick>
              </a:rPr>
              <a:t>https://voyant-tools.org/</a:t>
            </a:r>
            <a:r>
              <a:rPr b="1" lang="en" sz="3200">
                <a:solidFill>
                  <a:srgbClr val="ED0E0E"/>
                </a:solidFill>
              </a:rPr>
              <a:t> </a:t>
            </a:r>
            <a:endParaRPr b="1" sz="3200">
              <a:solidFill>
                <a:srgbClr val="ED0E0E"/>
              </a:solidFill>
            </a:endParaRPr>
          </a:p>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p:nvPr/>
        </p:nvSpPr>
        <p:spPr>
          <a:xfrm>
            <a:off x="6810750" y="495625"/>
            <a:ext cx="2217900" cy="3384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49"/>
          <p:cNvPicPr preferRelativeResize="0"/>
          <p:nvPr/>
        </p:nvPicPr>
        <p:blipFill>
          <a:blip r:embed="rId3">
            <a:alphaModFix/>
          </a:blip>
          <a:stretch>
            <a:fillRect/>
          </a:stretch>
        </p:blipFill>
        <p:spPr>
          <a:xfrm>
            <a:off x="105598" y="152400"/>
            <a:ext cx="6025276" cy="4210614"/>
          </a:xfrm>
          <a:prstGeom prst="rect">
            <a:avLst/>
          </a:prstGeom>
          <a:noFill/>
          <a:ln>
            <a:noFill/>
          </a:ln>
        </p:spPr>
      </p:pic>
      <p:sp>
        <p:nvSpPr>
          <p:cNvPr id="257" name="Google Shape;257;p49"/>
          <p:cNvSpPr/>
          <p:nvPr/>
        </p:nvSpPr>
        <p:spPr>
          <a:xfrm>
            <a:off x="863550" y="3880225"/>
            <a:ext cx="523200" cy="240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80000"/>
              </a:highlight>
            </a:endParaRPr>
          </a:p>
        </p:txBody>
      </p:sp>
      <p:cxnSp>
        <p:nvCxnSpPr>
          <p:cNvPr id="258" name="Google Shape;258;p49"/>
          <p:cNvCxnSpPr>
            <a:stCxn id="257" idx="3"/>
          </p:cNvCxnSpPr>
          <p:nvPr/>
        </p:nvCxnSpPr>
        <p:spPr>
          <a:xfrm flipH="1" rot="10800000">
            <a:off x="1386750" y="1103725"/>
            <a:ext cx="5424000" cy="2896800"/>
          </a:xfrm>
          <a:prstGeom prst="straightConnector1">
            <a:avLst/>
          </a:prstGeom>
          <a:noFill/>
          <a:ln cap="flat" cmpd="sng" w="28575">
            <a:solidFill>
              <a:srgbClr val="980000"/>
            </a:solidFill>
            <a:prstDash val="dash"/>
            <a:round/>
            <a:headEnd len="med" w="med" type="none"/>
            <a:tailEnd len="med" w="med" type="none"/>
          </a:ln>
        </p:spPr>
      </p:cxnSp>
      <p:sp>
        <p:nvSpPr>
          <p:cNvPr id="259" name="Google Shape;259;p49"/>
          <p:cNvSpPr txBox="1"/>
          <p:nvPr/>
        </p:nvSpPr>
        <p:spPr>
          <a:xfrm>
            <a:off x="6871375" y="549200"/>
            <a:ext cx="2050500" cy="14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on Upload and navigate to the folder with the text document you wish to analyze.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Alternatively, insert URLs or full text into the textbox.</a:t>
            </a:r>
            <a:endParaRPr>
              <a:latin typeface="Cambria"/>
              <a:ea typeface="Cambria"/>
              <a:cs typeface="Cambria"/>
              <a:sym typeface="Cambria"/>
            </a:endParaRPr>
          </a:p>
        </p:txBody>
      </p:sp>
      <p:sp>
        <p:nvSpPr>
          <p:cNvPr id="260" name="Google Shape;260;p49"/>
          <p:cNvSpPr/>
          <p:nvPr/>
        </p:nvSpPr>
        <p:spPr>
          <a:xfrm>
            <a:off x="5316300" y="2768475"/>
            <a:ext cx="585900" cy="240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9"/>
          <p:cNvSpPr txBox="1"/>
          <p:nvPr/>
        </p:nvSpPr>
        <p:spPr>
          <a:xfrm>
            <a:off x="6871375" y="3009075"/>
            <a:ext cx="21552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here for help and advanced options</a:t>
            </a:r>
            <a:endParaRPr>
              <a:latin typeface="Cambria"/>
              <a:ea typeface="Cambria"/>
              <a:cs typeface="Cambria"/>
              <a:sym typeface="Cambria"/>
            </a:endParaRPr>
          </a:p>
        </p:txBody>
      </p:sp>
      <p:cxnSp>
        <p:nvCxnSpPr>
          <p:cNvPr id="262" name="Google Shape;262;p49"/>
          <p:cNvCxnSpPr>
            <a:stCxn id="260" idx="3"/>
          </p:cNvCxnSpPr>
          <p:nvPr/>
        </p:nvCxnSpPr>
        <p:spPr>
          <a:xfrm>
            <a:off x="5902200" y="2888775"/>
            <a:ext cx="922800" cy="3555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0"/>
          <p:cNvSpPr txBox="1"/>
          <p:nvPr/>
        </p:nvSpPr>
        <p:spPr>
          <a:xfrm>
            <a:off x="214375" y="742800"/>
            <a:ext cx="1947000" cy="3326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Results: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From Climate Ready Boston  you can see the default results page with multiple panes: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A word cloud</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Reader section</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Trends</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Document Summary</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Word Contexts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These boxes can all be changed!</a:t>
            </a:r>
            <a:endParaRPr sz="1200">
              <a:latin typeface="Cambria"/>
              <a:ea typeface="Cambria"/>
              <a:cs typeface="Cambria"/>
              <a:sym typeface="Cambria"/>
            </a:endParaRPr>
          </a:p>
        </p:txBody>
      </p:sp>
      <p:sp>
        <p:nvSpPr>
          <p:cNvPr id="268" name="Google Shape;268;p50"/>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Understanding the </a:t>
            </a:r>
            <a:r>
              <a:rPr b="1" lang="en" sz="3600">
                <a:solidFill>
                  <a:srgbClr val="ED0E0E"/>
                </a:solidFill>
                <a:latin typeface="Cambria"/>
                <a:ea typeface="Cambria"/>
                <a:cs typeface="Cambria"/>
                <a:sym typeface="Cambria"/>
              </a:rPr>
              <a:t>Dashboard</a:t>
            </a:r>
            <a:endParaRPr b="1" sz="3600">
              <a:solidFill>
                <a:srgbClr val="ED0E0E"/>
              </a:solidFill>
              <a:latin typeface="Cambria"/>
              <a:ea typeface="Cambria"/>
              <a:cs typeface="Cambria"/>
              <a:sym typeface="Cambria"/>
            </a:endParaRPr>
          </a:p>
        </p:txBody>
      </p:sp>
      <p:pic>
        <p:nvPicPr>
          <p:cNvPr id="269" name="Google Shape;269;p50"/>
          <p:cNvPicPr preferRelativeResize="0"/>
          <p:nvPr/>
        </p:nvPicPr>
        <p:blipFill>
          <a:blip r:embed="rId3">
            <a:alphaModFix/>
          </a:blip>
          <a:stretch>
            <a:fillRect/>
          </a:stretch>
        </p:blipFill>
        <p:spPr>
          <a:xfrm>
            <a:off x="2303125" y="742800"/>
            <a:ext cx="6677828" cy="37754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1"/>
          <p:cNvSpPr txBox="1"/>
          <p:nvPr/>
        </p:nvSpPr>
        <p:spPr>
          <a:xfrm>
            <a:off x="138175" y="895200"/>
            <a:ext cx="1878900" cy="2459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Contexts, or concordances, show the different contexts around particular search terms. For example, you can see all the times the word </a:t>
            </a:r>
            <a:r>
              <a:rPr lang="en">
                <a:latin typeface="Cambria"/>
                <a:ea typeface="Cambria"/>
                <a:cs typeface="Cambria"/>
                <a:sym typeface="Cambria"/>
              </a:rPr>
              <a:t>“class” </a:t>
            </a:r>
            <a:r>
              <a:rPr lang="en">
                <a:latin typeface="Cambria"/>
                <a:ea typeface="Cambria"/>
                <a:cs typeface="Cambria"/>
                <a:sym typeface="Cambria"/>
              </a:rPr>
              <a:t>appears in the text and the contexts in which it appears.</a:t>
            </a:r>
            <a:endParaRPr sz="1200"/>
          </a:p>
        </p:txBody>
      </p:sp>
      <p:sp>
        <p:nvSpPr>
          <p:cNvPr id="275" name="Google Shape;275;p51"/>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Contexts (concordances)</a:t>
            </a:r>
            <a:endParaRPr b="1" sz="3600">
              <a:solidFill>
                <a:srgbClr val="ED0E0E"/>
              </a:solidFill>
              <a:latin typeface="Cambria"/>
              <a:ea typeface="Cambria"/>
              <a:cs typeface="Cambria"/>
              <a:sym typeface="Cambria"/>
            </a:endParaRPr>
          </a:p>
        </p:txBody>
      </p:sp>
      <p:pic>
        <p:nvPicPr>
          <p:cNvPr id="276" name="Google Shape;276;p51"/>
          <p:cNvPicPr preferRelativeResize="0"/>
          <p:nvPr/>
        </p:nvPicPr>
        <p:blipFill>
          <a:blip r:embed="rId3">
            <a:alphaModFix/>
          </a:blip>
          <a:stretch>
            <a:fillRect/>
          </a:stretch>
        </p:blipFill>
        <p:spPr>
          <a:xfrm>
            <a:off x="2169475" y="895200"/>
            <a:ext cx="6822127" cy="29923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2"/>
          <p:cNvPicPr preferRelativeResize="0"/>
          <p:nvPr/>
        </p:nvPicPr>
        <p:blipFill>
          <a:blip r:embed="rId3">
            <a:alphaModFix/>
          </a:blip>
          <a:stretch>
            <a:fillRect/>
          </a:stretch>
        </p:blipFill>
        <p:spPr>
          <a:xfrm>
            <a:off x="332000" y="1452800"/>
            <a:ext cx="3137949" cy="3032700"/>
          </a:xfrm>
          <a:prstGeom prst="rect">
            <a:avLst/>
          </a:prstGeom>
          <a:noFill/>
          <a:ln>
            <a:noFill/>
          </a:ln>
        </p:spPr>
      </p:pic>
      <p:pic>
        <p:nvPicPr>
          <p:cNvPr id="282" name="Google Shape;282;p52"/>
          <p:cNvPicPr preferRelativeResize="0"/>
          <p:nvPr/>
        </p:nvPicPr>
        <p:blipFill>
          <a:blip r:embed="rId4">
            <a:alphaModFix/>
          </a:blip>
          <a:stretch>
            <a:fillRect/>
          </a:stretch>
        </p:blipFill>
        <p:spPr>
          <a:xfrm>
            <a:off x="4358025" y="1452788"/>
            <a:ext cx="3165151" cy="3032718"/>
          </a:xfrm>
          <a:prstGeom prst="rect">
            <a:avLst/>
          </a:prstGeom>
          <a:noFill/>
          <a:ln>
            <a:noFill/>
          </a:ln>
        </p:spPr>
      </p:pic>
      <p:sp>
        <p:nvSpPr>
          <p:cNvPr id="283" name="Google Shape;283;p52"/>
          <p:cNvSpPr txBox="1"/>
          <p:nvPr/>
        </p:nvSpPr>
        <p:spPr>
          <a:xfrm>
            <a:off x="188850" y="811450"/>
            <a:ext cx="5942400" cy="572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Hover on the right top corner of a pane and buttons will appear. </a:t>
            </a:r>
            <a:r>
              <a:rPr lang="en">
                <a:latin typeface="Cambria"/>
                <a:ea typeface="Cambria"/>
                <a:cs typeface="Cambria"/>
                <a:sym typeface="Cambria"/>
              </a:rPr>
              <a:t>Select the panes button and choose a new option from the dropdown menu</a:t>
            </a:r>
            <a:endParaRPr>
              <a:latin typeface="Cambria"/>
              <a:ea typeface="Cambria"/>
              <a:cs typeface="Cambria"/>
              <a:sym typeface="Cambria"/>
            </a:endParaRPr>
          </a:p>
        </p:txBody>
      </p:sp>
      <p:cxnSp>
        <p:nvCxnSpPr>
          <p:cNvPr id="284" name="Google Shape;284;p52"/>
          <p:cNvCxnSpPr/>
          <p:nvPr/>
        </p:nvCxnSpPr>
        <p:spPr>
          <a:xfrm flipH="1" rot="10800000">
            <a:off x="3745500" y="2880825"/>
            <a:ext cx="826500" cy="10500"/>
          </a:xfrm>
          <a:prstGeom prst="straightConnector1">
            <a:avLst/>
          </a:prstGeom>
          <a:noFill/>
          <a:ln cap="flat" cmpd="sng" w="28575">
            <a:solidFill>
              <a:srgbClr val="FF0000"/>
            </a:solidFill>
            <a:prstDash val="dash"/>
            <a:round/>
            <a:headEnd len="med" w="med" type="none"/>
            <a:tailEnd len="med" w="med" type="triangle"/>
          </a:ln>
        </p:spPr>
      </p:cxnSp>
      <p:sp>
        <p:nvSpPr>
          <p:cNvPr id="285" name="Google Shape;285;p52"/>
          <p:cNvSpPr txBox="1"/>
          <p:nvPr/>
        </p:nvSpPr>
        <p:spPr>
          <a:xfrm>
            <a:off x="7584750" y="1138875"/>
            <a:ext cx="1492500" cy="32841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For our new pane option, we have chosen the WordTree visualization from the ‘visualization tools’ dropdown sub-menu. You can select the number of “branches” by dragging the scroll button at the bottom.</a:t>
            </a:r>
            <a:endParaRPr>
              <a:latin typeface="Cambria"/>
              <a:ea typeface="Cambria"/>
              <a:cs typeface="Cambria"/>
              <a:sym typeface="Cambria"/>
            </a:endParaRPr>
          </a:p>
        </p:txBody>
      </p:sp>
      <p:sp>
        <p:nvSpPr>
          <p:cNvPr id="286" name="Google Shape;286;p52"/>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Changing displayed </a:t>
            </a:r>
            <a:r>
              <a:rPr b="1" lang="en" sz="3600">
                <a:solidFill>
                  <a:srgbClr val="ED0E0E"/>
                </a:solidFill>
                <a:latin typeface="Cambria"/>
                <a:ea typeface="Cambria"/>
                <a:cs typeface="Cambria"/>
                <a:sym typeface="Cambria"/>
              </a:rPr>
              <a:t>results</a:t>
            </a:r>
            <a:endParaRPr b="1" sz="3600">
              <a:solidFill>
                <a:srgbClr val="ED0E0E"/>
              </a:solidFill>
              <a:latin typeface="Cambria"/>
              <a:ea typeface="Cambria"/>
              <a:cs typeface="Cambria"/>
              <a:sym typeface="Cambria"/>
            </a:endParaRPr>
          </a:p>
        </p:txBody>
      </p:sp>
      <p:sp>
        <p:nvSpPr>
          <p:cNvPr id="287" name="Google Shape;287;p52"/>
          <p:cNvSpPr/>
          <p:nvPr/>
        </p:nvSpPr>
        <p:spPr>
          <a:xfrm>
            <a:off x="2779400" y="1452800"/>
            <a:ext cx="690600" cy="24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2"/>
          <p:cNvSpPr/>
          <p:nvPr/>
        </p:nvSpPr>
        <p:spPr>
          <a:xfrm>
            <a:off x="5918475" y="4287800"/>
            <a:ext cx="826500" cy="19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3"/>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 Corpus Dashboard</a:t>
            </a:r>
            <a:endParaRPr/>
          </a:p>
        </p:txBody>
      </p:sp>
      <p:sp>
        <p:nvSpPr>
          <p:cNvPr id="294" name="Google Shape;294;p53"/>
          <p:cNvSpPr txBox="1"/>
          <p:nvPr/>
        </p:nvSpPr>
        <p:spPr>
          <a:xfrm>
            <a:off x="246600" y="804576"/>
            <a:ext cx="1947000" cy="3522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Results page of the corpus containing climate reports of 5 cities.</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A word cloud: combining all texts</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Reader section: scroll down all texts</a:t>
            </a:r>
            <a:endParaRPr sz="1200">
              <a:latin typeface="Cambria"/>
              <a:ea typeface="Cambria"/>
              <a:cs typeface="Cambria"/>
              <a:sym typeface="Cambria"/>
            </a:endParaRPr>
          </a:p>
          <a:p>
            <a:pPr indent="-304800" lvl="0" marL="457200" rtl="0" algn="l">
              <a:spcBef>
                <a:spcPts val="0"/>
              </a:spcBef>
              <a:spcAft>
                <a:spcPts val="0"/>
              </a:spcAft>
              <a:buClr>
                <a:srgbClr val="ED0E0E"/>
              </a:buClr>
              <a:buSzPts val="1200"/>
              <a:buFont typeface="Cambria"/>
              <a:buChar char="●"/>
            </a:pPr>
            <a:r>
              <a:rPr b="1" lang="en" sz="1200">
                <a:solidFill>
                  <a:srgbClr val="ED0E0E"/>
                </a:solidFill>
                <a:latin typeface="Cambria"/>
                <a:ea typeface="Cambria"/>
                <a:cs typeface="Cambria"/>
                <a:sym typeface="Cambria"/>
              </a:rPr>
              <a:t>Trends: relative frequency of terms across text - good for comparison</a:t>
            </a:r>
            <a:endParaRPr b="1" sz="1200">
              <a:solidFill>
                <a:srgbClr val="ED0E0E"/>
              </a:solidFill>
              <a:latin typeface="Cambria"/>
              <a:ea typeface="Cambria"/>
              <a:cs typeface="Cambria"/>
              <a:sym typeface="Cambria"/>
            </a:endParaRPr>
          </a:p>
          <a:p>
            <a:pPr indent="-304800" lvl="0" marL="457200" rtl="0" algn="l">
              <a:spcBef>
                <a:spcPts val="0"/>
              </a:spcBef>
              <a:spcAft>
                <a:spcPts val="0"/>
              </a:spcAft>
              <a:buClr>
                <a:srgbClr val="ED0E0E"/>
              </a:buClr>
              <a:buSzPts val="1200"/>
              <a:buFont typeface="Cambria"/>
              <a:buChar char="●"/>
            </a:pPr>
            <a:r>
              <a:rPr b="1" lang="en" sz="1200">
                <a:solidFill>
                  <a:srgbClr val="ED0E0E"/>
                </a:solidFill>
                <a:latin typeface="Cambria"/>
                <a:ea typeface="Cambria"/>
                <a:cs typeface="Cambria"/>
                <a:sym typeface="Cambria"/>
              </a:rPr>
              <a:t>Document Summary</a:t>
            </a:r>
            <a:r>
              <a:rPr b="1" lang="en" sz="1200">
                <a:solidFill>
                  <a:srgbClr val="ED0E0E"/>
                </a:solidFill>
                <a:latin typeface="Cambria"/>
                <a:ea typeface="Cambria"/>
                <a:cs typeface="Cambria"/>
                <a:sym typeface="Cambria"/>
              </a:rPr>
              <a:t>- good for comparison</a:t>
            </a:r>
            <a:endParaRPr b="1" sz="1200">
              <a:solidFill>
                <a:srgbClr val="ED0E0E"/>
              </a:solidFill>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Word Contexts: seperate for all texts</a:t>
            </a:r>
            <a:endParaRPr sz="1200">
              <a:latin typeface="Cambria"/>
              <a:ea typeface="Cambria"/>
              <a:cs typeface="Cambria"/>
              <a:sym typeface="Cambria"/>
            </a:endParaRPr>
          </a:p>
        </p:txBody>
      </p:sp>
      <p:pic>
        <p:nvPicPr>
          <p:cNvPr id="295" name="Google Shape;295;p53"/>
          <p:cNvPicPr preferRelativeResize="0"/>
          <p:nvPr/>
        </p:nvPicPr>
        <p:blipFill>
          <a:blip r:embed="rId3">
            <a:alphaModFix/>
          </a:blip>
          <a:stretch>
            <a:fillRect/>
          </a:stretch>
        </p:blipFill>
        <p:spPr>
          <a:xfrm>
            <a:off x="2346000" y="734125"/>
            <a:ext cx="6645600" cy="37519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Objectives</a:t>
            </a:r>
            <a:endParaRPr/>
          </a:p>
        </p:txBody>
      </p:sp>
      <p:sp>
        <p:nvSpPr>
          <p:cNvPr id="118" name="Google Shape;118;p27"/>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Understand best practices for collecting and storing textual data when performing basic computational text analysis</a:t>
            </a:r>
            <a:endParaRPr/>
          </a:p>
          <a:p>
            <a:pPr indent="-381000" lvl="0" marL="457200" rtl="0" algn="l">
              <a:spcBef>
                <a:spcPts val="0"/>
              </a:spcBef>
              <a:spcAft>
                <a:spcPts val="0"/>
              </a:spcAft>
              <a:buSzPts val="2400"/>
              <a:buChar char="●"/>
            </a:pPr>
            <a:r>
              <a:rPr lang="en"/>
              <a:t>Understand how web-based computational text analysis programs work, such as in their behind-the-scenes data preparation</a:t>
            </a:r>
            <a:endParaRPr/>
          </a:p>
          <a:p>
            <a:pPr indent="-381000" lvl="0" marL="457200" rtl="0" algn="l">
              <a:spcBef>
                <a:spcPts val="0"/>
              </a:spcBef>
              <a:spcAft>
                <a:spcPts val="0"/>
              </a:spcAft>
              <a:buSzPts val="2400"/>
              <a:buChar char="●"/>
            </a:pPr>
            <a:r>
              <a:rPr lang="en"/>
              <a:t>Understand how to interpret the results from your text analysis explorations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99" name="Shape 299"/>
        <p:cNvGrpSpPr/>
        <p:nvPr/>
      </p:nvGrpSpPr>
      <p:grpSpPr>
        <a:xfrm>
          <a:off x="0" y="0"/>
          <a:ext cx="0" cy="0"/>
          <a:chOff x="0" y="0"/>
          <a:chExt cx="0" cy="0"/>
        </a:xfrm>
      </p:grpSpPr>
      <p:sp>
        <p:nvSpPr>
          <p:cNvPr id="300" name="Google Shape;300;p54"/>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Lexos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130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Lexos</a:t>
            </a:r>
            <a:endParaRPr sz="3700"/>
          </a:p>
        </p:txBody>
      </p:sp>
      <p:sp>
        <p:nvSpPr>
          <p:cNvPr id="306" name="Google Shape;306;p55"/>
          <p:cNvSpPr txBox="1"/>
          <p:nvPr>
            <p:ph idx="1" type="body"/>
          </p:nvPr>
        </p:nvSpPr>
        <p:spPr>
          <a:xfrm>
            <a:off x="311700" y="711150"/>
            <a:ext cx="8520600" cy="38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Lexos provides a step-by-step guide for text uploading, preparation, and analysis.</a:t>
            </a:r>
            <a:endParaRPr sz="1900"/>
          </a:p>
          <a:p>
            <a:pPr indent="-349250" lvl="0" marL="457200" rtl="0" algn="l">
              <a:spcBef>
                <a:spcPts val="1600"/>
              </a:spcBef>
              <a:spcAft>
                <a:spcPts val="0"/>
              </a:spcAft>
              <a:buSzPts val="1900"/>
              <a:buChar char="●"/>
            </a:pPr>
            <a:r>
              <a:rPr b="1" lang="en" sz="1900"/>
              <a:t>Upload</a:t>
            </a:r>
            <a:r>
              <a:rPr lang="en" sz="1900"/>
              <a:t>: upload your .txt file</a:t>
            </a:r>
            <a:endParaRPr sz="1900"/>
          </a:p>
          <a:p>
            <a:pPr indent="-349250" lvl="0" marL="457200" rtl="0" algn="l">
              <a:spcBef>
                <a:spcPts val="0"/>
              </a:spcBef>
              <a:spcAft>
                <a:spcPts val="0"/>
              </a:spcAft>
              <a:buSzPts val="1900"/>
              <a:buChar char="●"/>
            </a:pPr>
            <a:r>
              <a:rPr b="1" lang="en" sz="1900"/>
              <a:t>Manage</a:t>
            </a:r>
            <a:r>
              <a:rPr lang="en" sz="1900"/>
              <a:t>: select the files you want to prepare and analyze</a:t>
            </a:r>
            <a:endParaRPr sz="1900"/>
          </a:p>
          <a:p>
            <a:pPr indent="-349250" lvl="0" marL="457200" rtl="0" algn="l">
              <a:spcBef>
                <a:spcPts val="0"/>
              </a:spcBef>
              <a:spcAft>
                <a:spcPts val="0"/>
              </a:spcAft>
              <a:buSzPts val="1900"/>
              <a:buChar char="●"/>
            </a:pPr>
            <a:r>
              <a:rPr b="1" lang="en" sz="1900"/>
              <a:t>Prepare</a:t>
            </a:r>
            <a:r>
              <a:rPr lang="en" sz="1900"/>
              <a:t>: prepare your text for analysis</a:t>
            </a:r>
            <a:endParaRPr sz="1900"/>
          </a:p>
          <a:p>
            <a:pPr indent="-349250" lvl="0" marL="457200" rtl="0" algn="l">
              <a:spcBef>
                <a:spcPts val="0"/>
              </a:spcBef>
              <a:spcAft>
                <a:spcPts val="0"/>
              </a:spcAft>
              <a:buSzPts val="1900"/>
              <a:buChar char="●"/>
            </a:pPr>
            <a:r>
              <a:rPr b="1" lang="en" sz="1900"/>
              <a:t>Visualize</a:t>
            </a:r>
            <a:r>
              <a:rPr lang="en" sz="1900"/>
              <a:t>: create visualizations of patterns across your corpus or in single texts</a:t>
            </a:r>
            <a:endParaRPr sz="1900"/>
          </a:p>
          <a:p>
            <a:pPr indent="-349250" lvl="0" marL="457200" rtl="0" algn="l">
              <a:spcBef>
                <a:spcPts val="0"/>
              </a:spcBef>
              <a:spcAft>
                <a:spcPts val="0"/>
              </a:spcAft>
              <a:buSzPts val="1900"/>
              <a:buChar char="●"/>
            </a:pPr>
            <a:r>
              <a:rPr b="1" lang="en" sz="1900"/>
              <a:t>Analyze</a:t>
            </a:r>
            <a:r>
              <a:rPr lang="en" sz="1900"/>
              <a:t>: analyze your text</a:t>
            </a:r>
            <a:endParaRPr sz="1900"/>
          </a:p>
          <a:p>
            <a:pPr indent="0" lvl="0" marL="0" rtl="0" algn="l">
              <a:lnSpc>
                <a:spcPct val="100000"/>
              </a:lnSpc>
              <a:spcBef>
                <a:spcPts val="1600"/>
              </a:spcBef>
              <a:spcAft>
                <a:spcPts val="0"/>
              </a:spcAft>
              <a:buNone/>
            </a:pPr>
            <a:r>
              <a:rPr b="1" lang="en" sz="2700">
                <a:solidFill>
                  <a:srgbClr val="ED0E0E"/>
                </a:solidFill>
              </a:rPr>
              <a:t> </a:t>
            </a:r>
            <a:r>
              <a:rPr b="1" lang="en" sz="2700" u="sng">
                <a:solidFill>
                  <a:schemeClr val="accent5"/>
                </a:solidFill>
                <a:hlinkClick r:id="rId3">
                  <a:extLst>
                    <a:ext uri="{A12FA001-AC4F-418D-AE19-62706E023703}">
                      <ahyp:hlinkClr val="tx"/>
                    </a:ext>
                  </a:extLst>
                </a:hlinkClick>
              </a:rPr>
              <a:t>http://lexos.wheatoncollege.edu/upload</a:t>
            </a:r>
            <a:r>
              <a:rPr b="1" lang="en" sz="2700">
                <a:solidFill>
                  <a:srgbClr val="ED0E0E"/>
                </a:solidFill>
              </a:rPr>
              <a:t> </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Upload</a:t>
            </a:r>
            <a:endParaRPr sz="3000"/>
          </a:p>
        </p:txBody>
      </p:sp>
      <p:sp>
        <p:nvSpPr>
          <p:cNvPr id="312" name="Google Shape;312;p56"/>
          <p:cNvSpPr txBox="1"/>
          <p:nvPr/>
        </p:nvSpPr>
        <p:spPr>
          <a:xfrm>
            <a:off x="174175" y="836575"/>
            <a:ext cx="1430400" cy="3567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Browse and select your entire text (or drag file into the “Drag Files Here” area)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You will not get a super visible notification when the upload is done - click “Manage” to double check that the text file is there.</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13" name="Google Shape;313;p56"/>
          <p:cNvPicPr preferRelativeResize="0"/>
          <p:nvPr/>
        </p:nvPicPr>
        <p:blipFill>
          <a:blip r:embed="rId3">
            <a:alphaModFix/>
          </a:blip>
          <a:stretch>
            <a:fillRect/>
          </a:stretch>
        </p:blipFill>
        <p:spPr>
          <a:xfrm>
            <a:off x="1780025" y="929438"/>
            <a:ext cx="7214257" cy="2535174"/>
          </a:xfrm>
          <a:prstGeom prst="rect">
            <a:avLst/>
          </a:prstGeom>
          <a:noFill/>
          <a:ln>
            <a:noFill/>
          </a:ln>
        </p:spPr>
      </p:pic>
      <p:cxnSp>
        <p:nvCxnSpPr>
          <p:cNvPr id="314" name="Google Shape;314;p56"/>
          <p:cNvCxnSpPr/>
          <p:nvPr/>
        </p:nvCxnSpPr>
        <p:spPr>
          <a:xfrm flipH="1" rot="10800000">
            <a:off x="1604575" y="1918925"/>
            <a:ext cx="373800" cy="3846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7"/>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Manage</a:t>
            </a:r>
            <a:endParaRPr sz="3000"/>
          </a:p>
        </p:txBody>
      </p:sp>
      <p:sp>
        <p:nvSpPr>
          <p:cNvPr id="320" name="Google Shape;320;p57"/>
          <p:cNvSpPr txBox="1"/>
          <p:nvPr/>
        </p:nvSpPr>
        <p:spPr>
          <a:xfrm>
            <a:off x="158700" y="1303650"/>
            <a:ext cx="1604700" cy="1774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Make sure the document you want to use is selected (blue = selected, gray = not selected)</a:t>
            </a:r>
            <a:endParaRPr>
              <a:latin typeface="Cambria"/>
              <a:ea typeface="Cambria"/>
              <a:cs typeface="Cambria"/>
              <a:sym typeface="Cambria"/>
            </a:endParaRPr>
          </a:p>
        </p:txBody>
      </p:sp>
      <p:pic>
        <p:nvPicPr>
          <p:cNvPr id="321" name="Google Shape;321;p57"/>
          <p:cNvPicPr preferRelativeResize="0"/>
          <p:nvPr/>
        </p:nvPicPr>
        <p:blipFill rotWithShape="1">
          <a:blip r:embed="rId3">
            <a:alphaModFix/>
          </a:blip>
          <a:srcRect b="37748" l="0" r="0" t="2646"/>
          <a:stretch/>
        </p:blipFill>
        <p:spPr>
          <a:xfrm>
            <a:off x="1839600" y="1039450"/>
            <a:ext cx="7131250" cy="2419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8"/>
          <p:cNvSpPr txBox="1"/>
          <p:nvPr>
            <p:ph type="title"/>
          </p:nvPr>
        </p:nvSpPr>
        <p:spPr>
          <a:xfrm>
            <a:off x="311700" y="13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Prepare (scrub)</a:t>
            </a:r>
            <a:endParaRPr sz="3000"/>
          </a:p>
        </p:txBody>
      </p:sp>
      <p:sp>
        <p:nvSpPr>
          <p:cNvPr id="327" name="Google Shape;327;p58"/>
          <p:cNvSpPr txBox="1"/>
          <p:nvPr>
            <p:ph idx="1" type="body"/>
          </p:nvPr>
        </p:nvSpPr>
        <p:spPr>
          <a:xfrm>
            <a:off x="311700" y="767275"/>
            <a:ext cx="8520600" cy="3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Lexos demonstrates some more advanced options you have for preparing your corpus. By “scrubbing,” you are transforming the texts in your corpus and making choices that will impact your results. Here are some possibilities:</a:t>
            </a:r>
            <a:endParaRPr sz="1700"/>
          </a:p>
          <a:p>
            <a:pPr indent="-336550" lvl="0" marL="457200" rtl="0" algn="l">
              <a:spcBef>
                <a:spcPts val="1600"/>
              </a:spcBef>
              <a:spcAft>
                <a:spcPts val="0"/>
              </a:spcAft>
              <a:buSzPts val="1700"/>
              <a:buChar char="●"/>
            </a:pPr>
            <a:r>
              <a:rPr b="1" lang="en" sz="1700"/>
              <a:t>Make Lowercase</a:t>
            </a:r>
            <a:r>
              <a:rPr lang="en" sz="1700"/>
              <a:t>: make all your letters lowercase. Even though you know “A” and “a” are the same letter, the computer treats these as two separate characters. Lowercasing removes this distinction.</a:t>
            </a:r>
            <a:endParaRPr sz="1700"/>
          </a:p>
          <a:p>
            <a:pPr indent="-336550" lvl="0" marL="457200" rtl="0" algn="l">
              <a:spcBef>
                <a:spcPts val="0"/>
              </a:spcBef>
              <a:spcAft>
                <a:spcPts val="0"/>
              </a:spcAft>
              <a:buSzPts val="1700"/>
              <a:buChar char="●"/>
            </a:pPr>
            <a:r>
              <a:rPr b="1" lang="en" sz="1700"/>
              <a:t>Remove Punctuation</a:t>
            </a:r>
            <a:r>
              <a:rPr lang="en" sz="1700"/>
              <a:t>: remove punctuation, which may influence your results.</a:t>
            </a:r>
            <a:endParaRPr sz="1700"/>
          </a:p>
          <a:p>
            <a:pPr indent="-336550" lvl="0" marL="457200" rtl="0" algn="l">
              <a:spcBef>
                <a:spcPts val="0"/>
              </a:spcBef>
              <a:spcAft>
                <a:spcPts val="0"/>
              </a:spcAft>
              <a:buSzPts val="1700"/>
              <a:buChar char="●"/>
            </a:pPr>
            <a:r>
              <a:rPr b="1" lang="en" sz="1700"/>
              <a:t>Stop/Keep Words</a:t>
            </a:r>
            <a:r>
              <a:rPr lang="en" sz="1700"/>
              <a:t>: remove a list of words. Usually these would be </a:t>
            </a:r>
            <a:r>
              <a:rPr b="1" lang="en" sz="1700"/>
              <a:t>stopwords</a:t>
            </a:r>
            <a:r>
              <a:rPr lang="en" sz="1700"/>
              <a:t>, or the most common words in a language (English: the, a she, her, it, him, they, etc).</a:t>
            </a:r>
            <a:endParaRPr sz="1700"/>
          </a:p>
          <a:p>
            <a:pPr indent="-336550" lvl="0" marL="457200" rtl="0" algn="l">
              <a:spcBef>
                <a:spcPts val="0"/>
              </a:spcBef>
              <a:spcAft>
                <a:spcPts val="0"/>
              </a:spcAft>
              <a:buSzPts val="1700"/>
              <a:buChar char="●"/>
            </a:pPr>
            <a:r>
              <a:rPr b="1" lang="en" sz="1700"/>
              <a:t>Lemmas</a:t>
            </a:r>
            <a:r>
              <a:rPr lang="en" sz="1700"/>
              <a:t>: standardize to the </a:t>
            </a:r>
            <a:r>
              <a:rPr i="1" lang="en" sz="1700"/>
              <a:t>stem</a:t>
            </a:r>
            <a:r>
              <a:rPr lang="en" sz="1700"/>
              <a:t> of word. For example, you can stem all forms of talk: talking, talked, talks, etc. to “talk”</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9"/>
          <p:cNvPicPr preferRelativeResize="0"/>
          <p:nvPr/>
        </p:nvPicPr>
        <p:blipFill>
          <a:blip r:embed="rId3">
            <a:alphaModFix/>
          </a:blip>
          <a:stretch>
            <a:fillRect/>
          </a:stretch>
        </p:blipFill>
        <p:spPr>
          <a:xfrm>
            <a:off x="1896675" y="1794025"/>
            <a:ext cx="4765375" cy="2703876"/>
          </a:xfrm>
          <a:prstGeom prst="rect">
            <a:avLst/>
          </a:prstGeom>
          <a:noFill/>
          <a:ln>
            <a:noFill/>
          </a:ln>
        </p:spPr>
      </p:pic>
      <p:sp>
        <p:nvSpPr>
          <p:cNvPr id="333" name="Google Shape;333;p59"/>
          <p:cNvSpPr txBox="1"/>
          <p:nvPr>
            <p:ph type="title"/>
          </p:nvPr>
        </p:nvSpPr>
        <p:spPr>
          <a:xfrm>
            <a:off x="311700" y="5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Removing Stopwords</a:t>
            </a:r>
            <a:endParaRPr sz="3000"/>
          </a:p>
        </p:txBody>
      </p:sp>
      <p:sp>
        <p:nvSpPr>
          <p:cNvPr id="334" name="Google Shape;334;p59"/>
          <p:cNvSpPr txBox="1"/>
          <p:nvPr>
            <p:ph idx="1" type="body"/>
          </p:nvPr>
        </p:nvSpPr>
        <p:spPr>
          <a:xfrm>
            <a:off x="311700" y="690913"/>
            <a:ext cx="8520600" cy="11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Get a list of English stopwords here: </a:t>
            </a:r>
            <a:r>
              <a:rPr lang="en" sz="1800" u="sng">
                <a:solidFill>
                  <a:schemeClr val="hlink"/>
                </a:solidFill>
                <a:hlinkClick r:id="rId4"/>
              </a:rPr>
              <a:t>https://gist.github.com/sebleier/554280</a:t>
            </a:r>
            <a:r>
              <a:rPr lang="en" sz="1800"/>
              <a:t> (there is also a copy on the GitHub page). Copy and paste the stopwords (or upload the .txt file) into the “Stop/Keep Words” box then select “Stop”</a:t>
            </a:r>
            <a:endParaRPr sz="1800"/>
          </a:p>
          <a:p>
            <a:pPr indent="0" lvl="0" marL="0" rtl="0" algn="l">
              <a:spcBef>
                <a:spcPts val="1600"/>
              </a:spcBef>
              <a:spcAft>
                <a:spcPts val="1600"/>
              </a:spcAft>
              <a:buNone/>
            </a:pPr>
            <a:r>
              <a:t/>
            </a:r>
            <a:endParaRPr sz="1800"/>
          </a:p>
        </p:txBody>
      </p:sp>
      <p:sp>
        <p:nvSpPr>
          <p:cNvPr id="335" name="Google Shape;335;p59"/>
          <p:cNvSpPr/>
          <p:nvPr/>
        </p:nvSpPr>
        <p:spPr>
          <a:xfrm>
            <a:off x="3605350" y="2416625"/>
            <a:ext cx="457200" cy="81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9"/>
          <p:cNvSpPr/>
          <p:nvPr/>
        </p:nvSpPr>
        <p:spPr>
          <a:xfrm>
            <a:off x="3918850" y="2198225"/>
            <a:ext cx="351300" cy="21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60"/>
          <p:cNvPicPr preferRelativeResize="0"/>
          <p:nvPr/>
        </p:nvPicPr>
        <p:blipFill rotWithShape="1">
          <a:blip r:embed="rId3">
            <a:alphaModFix/>
          </a:blip>
          <a:srcRect b="39301" l="0" r="0" t="0"/>
          <a:stretch/>
        </p:blipFill>
        <p:spPr>
          <a:xfrm>
            <a:off x="925400" y="1138202"/>
            <a:ext cx="2369748" cy="1929625"/>
          </a:xfrm>
          <a:prstGeom prst="rect">
            <a:avLst/>
          </a:prstGeom>
          <a:noFill/>
          <a:ln>
            <a:noFill/>
          </a:ln>
        </p:spPr>
      </p:pic>
      <p:sp>
        <p:nvSpPr>
          <p:cNvPr id="342" name="Google Shape;342;p60"/>
          <p:cNvSpPr txBox="1"/>
          <p:nvPr>
            <p:ph type="title"/>
          </p:nvPr>
        </p:nvSpPr>
        <p:spPr>
          <a:xfrm>
            <a:off x="188100" y="12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Applying your Preparations</a:t>
            </a:r>
            <a:endParaRPr sz="3000"/>
          </a:p>
        </p:txBody>
      </p:sp>
      <p:sp>
        <p:nvSpPr>
          <p:cNvPr id="343" name="Google Shape;343;p60"/>
          <p:cNvSpPr txBox="1"/>
          <p:nvPr>
            <p:ph idx="1" type="body"/>
          </p:nvPr>
        </p:nvSpPr>
        <p:spPr>
          <a:xfrm>
            <a:off x="291900" y="3060550"/>
            <a:ext cx="8264100" cy="153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Once you have made decisions about your preparations, click “</a:t>
            </a:r>
            <a:r>
              <a:rPr b="1" lang="en" sz="1700"/>
              <a:t>Apply</a:t>
            </a:r>
            <a:r>
              <a:rPr lang="en" sz="1700"/>
              <a:t>” and wait a few minutes. Because the program is going through each document and completing all the processes you selected, it needs some time. Then, you will see the final results of your preparation! You can also </a:t>
            </a:r>
            <a:r>
              <a:rPr b="1" lang="en" sz="1700"/>
              <a:t>download</a:t>
            </a:r>
            <a:r>
              <a:rPr lang="en" sz="1700"/>
              <a:t> your new corpus.</a:t>
            </a:r>
            <a:endParaRPr sz="1700"/>
          </a:p>
        </p:txBody>
      </p:sp>
      <p:sp>
        <p:nvSpPr>
          <p:cNvPr id="344" name="Google Shape;344;p60"/>
          <p:cNvSpPr txBox="1"/>
          <p:nvPr/>
        </p:nvSpPr>
        <p:spPr>
          <a:xfrm>
            <a:off x="1154000" y="768613"/>
            <a:ext cx="1801500" cy="35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BEFORE PREP</a:t>
            </a:r>
            <a:endParaRPr>
              <a:latin typeface="Cambria"/>
              <a:ea typeface="Cambria"/>
              <a:cs typeface="Cambria"/>
              <a:sym typeface="Cambria"/>
            </a:endParaRPr>
          </a:p>
        </p:txBody>
      </p:sp>
      <p:sp>
        <p:nvSpPr>
          <p:cNvPr id="345" name="Google Shape;345;p60"/>
          <p:cNvSpPr txBox="1"/>
          <p:nvPr/>
        </p:nvSpPr>
        <p:spPr>
          <a:xfrm>
            <a:off x="5566375" y="773325"/>
            <a:ext cx="1801500" cy="35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AFTER PREP</a:t>
            </a:r>
            <a:endParaRPr>
              <a:latin typeface="Cambria"/>
              <a:ea typeface="Cambria"/>
              <a:cs typeface="Cambria"/>
              <a:sym typeface="Cambria"/>
            </a:endParaRPr>
          </a:p>
        </p:txBody>
      </p:sp>
      <p:sp>
        <p:nvSpPr>
          <p:cNvPr id="346" name="Google Shape;346;p60"/>
          <p:cNvSpPr/>
          <p:nvPr/>
        </p:nvSpPr>
        <p:spPr>
          <a:xfrm>
            <a:off x="2217450" y="1205300"/>
            <a:ext cx="447600" cy="19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60"/>
          <p:cNvPicPr preferRelativeResize="0"/>
          <p:nvPr/>
        </p:nvPicPr>
        <p:blipFill rotWithShape="1">
          <a:blip r:embed="rId4">
            <a:alphaModFix/>
          </a:blip>
          <a:srcRect b="38672" l="0" r="0" t="0"/>
          <a:stretch/>
        </p:blipFill>
        <p:spPr>
          <a:xfrm>
            <a:off x="5283174" y="1130925"/>
            <a:ext cx="2341539" cy="19296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188100" y="0"/>
            <a:ext cx="8520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a:t>
            </a:r>
            <a:r>
              <a:rPr lang="en"/>
              <a:t>Visualize</a:t>
            </a:r>
            <a:r>
              <a:rPr lang="en"/>
              <a:t> </a:t>
            </a:r>
            <a:endParaRPr/>
          </a:p>
        </p:txBody>
      </p:sp>
      <p:sp>
        <p:nvSpPr>
          <p:cNvPr id="353" name="Google Shape;353;p61"/>
          <p:cNvSpPr txBox="1"/>
          <p:nvPr/>
        </p:nvSpPr>
        <p:spPr>
          <a:xfrm>
            <a:off x="1555125" y="3572200"/>
            <a:ext cx="2434500" cy="888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Word Cloud: visualize a wordcloud across the entire text/corpus.</a:t>
            </a:r>
            <a:endParaRPr>
              <a:latin typeface="Cambria"/>
              <a:ea typeface="Cambria"/>
              <a:cs typeface="Cambria"/>
              <a:sym typeface="Cambria"/>
            </a:endParaRPr>
          </a:p>
        </p:txBody>
      </p:sp>
      <p:sp>
        <p:nvSpPr>
          <p:cNvPr id="354" name="Google Shape;354;p61"/>
          <p:cNvSpPr txBox="1"/>
          <p:nvPr/>
        </p:nvSpPr>
        <p:spPr>
          <a:xfrm>
            <a:off x="6405475" y="741750"/>
            <a:ext cx="2006700" cy="101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Bubbleviz: visualize word counts through </a:t>
            </a:r>
            <a:r>
              <a:rPr lang="en">
                <a:latin typeface="Cambria"/>
                <a:ea typeface="Cambria"/>
                <a:cs typeface="Cambria"/>
                <a:sym typeface="Cambria"/>
              </a:rPr>
              <a:t>bubbles</a:t>
            </a:r>
            <a:r>
              <a:rPr lang="en">
                <a:latin typeface="Cambria"/>
                <a:ea typeface="Cambria"/>
                <a:cs typeface="Cambria"/>
                <a:sym typeface="Cambria"/>
              </a:rPr>
              <a:t> across the entire text/corpus.</a:t>
            </a:r>
            <a:endParaRPr>
              <a:latin typeface="Cambria"/>
              <a:ea typeface="Cambria"/>
              <a:cs typeface="Cambria"/>
              <a:sym typeface="Cambria"/>
            </a:endParaRPr>
          </a:p>
        </p:txBody>
      </p:sp>
      <p:pic>
        <p:nvPicPr>
          <p:cNvPr id="355" name="Google Shape;355;p61"/>
          <p:cNvPicPr preferRelativeResize="0"/>
          <p:nvPr/>
        </p:nvPicPr>
        <p:blipFill>
          <a:blip r:embed="rId3">
            <a:alphaModFix/>
          </a:blip>
          <a:stretch>
            <a:fillRect/>
          </a:stretch>
        </p:blipFill>
        <p:spPr>
          <a:xfrm>
            <a:off x="304800" y="1017600"/>
            <a:ext cx="5068161" cy="2402200"/>
          </a:xfrm>
          <a:prstGeom prst="rect">
            <a:avLst/>
          </a:prstGeom>
          <a:noFill/>
          <a:ln>
            <a:noFill/>
          </a:ln>
        </p:spPr>
      </p:pic>
      <p:pic>
        <p:nvPicPr>
          <p:cNvPr id="356" name="Google Shape;356;p61"/>
          <p:cNvPicPr preferRelativeResize="0"/>
          <p:nvPr/>
        </p:nvPicPr>
        <p:blipFill rotWithShape="1">
          <a:blip r:embed="rId4">
            <a:alphaModFix/>
          </a:blip>
          <a:srcRect b="0" l="27343" r="27595" t="0"/>
          <a:stretch/>
        </p:blipFill>
        <p:spPr>
          <a:xfrm>
            <a:off x="6135200" y="1826550"/>
            <a:ext cx="2560300" cy="2686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2"/>
          <p:cNvSpPr txBox="1"/>
          <p:nvPr>
            <p:ph type="title"/>
          </p:nvPr>
        </p:nvSpPr>
        <p:spPr>
          <a:xfrm>
            <a:off x="1593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Visualize &gt; Multicloud</a:t>
            </a:r>
            <a:endParaRPr/>
          </a:p>
        </p:txBody>
      </p:sp>
      <p:pic>
        <p:nvPicPr>
          <p:cNvPr id="362" name="Google Shape;362;p62"/>
          <p:cNvPicPr preferRelativeResize="0"/>
          <p:nvPr/>
        </p:nvPicPr>
        <p:blipFill>
          <a:blip r:embed="rId3">
            <a:alphaModFix/>
          </a:blip>
          <a:stretch>
            <a:fillRect/>
          </a:stretch>
        </p:blipFill>
        <p:spPr>
          <a:xfrm>
            <a:off x="762000" y="886525"/>
            <a:ext cx="7620000" cy="36210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3"/>
          <p:cNvSpPr txBox="1"/>
          <p:nvPr>
            <p:ph type="title"/>
          </p:nvPr>
        </p:nvSpPr>
        <p:spPr>
          <a:xfrm>
            <a:off x="188100" y="1524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Rolling Window </a:t>
            </a:r>
            <a:endParaRPr/>
          </a:p>
        </p:txBody>
      </p:sp>
      <p:sp>
        <p:nvSpPr>
          <p:cNvPr id="368" name="Google Shape;368;p63"/>
          <p:cNvSpPr txBox="1"/>
          <p:nvPr>
            <p:ph idx="1" type="body"/>
          </p:nvPr>
        </p:nvSpPr>
        <p:spPr>
          <a:xfrm>
            <a:off x="284200" y="909900"/>
            <a:ext cx="8723700" cy="3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Rolling windows allow you to look at word trends across </a:t>
            </a:r>
            <a:r>
              <a:rPr b="1" lang="en" sz="1500" u="sng"/>
              <a:t>one</a:t>
            </a:r>
            <a:r>
              <a:rPr lang="en" sz="1500" u="sng"/>
              <a:t> document</a:t>
            </a:r>
            <a:r>
              <a:rPr lang="en" sz="1500"/>
              <a:t>. To use a rolling window:</a:t>
            </a:r>
            <a:endParaRPr sz="1500"/>
          </a:p>
          <a:p>
            <a:pPr indent="-152400" lvl="0" marL="228600" rtl="0" algn="l">
              <a:spcBef>
                <a:spcPts val="1600"/>
              </a:spcBef>
              <a:spcAft>
                <a:spcPts val="0"/>
              </a:spcAft>
              <a:buSzPts val="1500"/>
              <a:buAutoNum type="arabicPeriod"/>
            </a:pPr>
            <a:r>
              <a:rPr lang="en" sz="1500"/>
              <a:t>Go to “Visualize-&gt; Rolling Window” and type in a search term you want to visualize. You can also search multiple terms by clicking “String” and separating words with a comma </a:t>
            </a:r>
            <a:r>
              <a:rPr lang="en" sz="1500"/>
              <a:t>(heat, health, flood, storm)</a:t>
            </a:r>
            <a:endParaRPr sz="1500"/>
          </a:p>
          <a:p>
            <a:pPr indent="-152400" lvl="0" marL="228600" rtl="0" algn="l">
              <a:spcBef>
                <a:spcPts val="0"/>
              </a:spcBef>
              <a:spcAft>
                <a:spcPts val="0"/>
              </a:spcAft>
              <a:buSzPts val="1500"/>
              <a:buAutoNum type="arabicPeriod"/>
            </a:pPr>
            <a:r>
              <a:rPr lang="en" sz="1500"/>
              <a:t>Choose a Window size (the number of words each “window” contains). For shorter documents, it’s good to have a number like 300/500. For larger documents, you may want to make your window larger. Play around with the window size until you get a visualization that makes sense. </a:t>
            </a:r>
            <a:endParaRPr sz="1500"/>
          </a:p>
          <a:p>
            <a:pPr indent="-152400" lvl="0" marL="228600" rtl="0" algn="l">
              <a:spcBef>
                <a:spcPts val="0"/>
              </a:spcBef>
              <a:spcAft>
                <a:spcPts val="0"/>
              </a:spcAft>
              <a:buSzPts val="1500"/>
              <a:buAutoNum type="arabicPeriod"/>
            </a:pPr>
            <a:r>
              <a:rPr lang="en" sz="1500"/>
              <a:t>Click “Generate”</a:t>
            </a:r>
            <a:endParaRPr sz="1500"/>
          </a:p>
        </p:txBody>
      </p:sp>
      <p:pic>
        <p:nvPicPr>
          <p:cNvPr id="369" name="Google Shape;369;p63"/>
          <p:cNvPicPr preferRelativeResize="0"/>
          <p:nvPr/>
        </p:nvPicPr>
        <p:blipFill rotWithShape="1">
          <a:blip r:embed="rId3">
            <a:alphaModFix/>
          </a:blip>
          <a:srcRect b="63054" l="0" r="0" t="0"/>
          <a:stretch/>
        </p:blipFill>
        <p:spPr>
          <a:xfrm>
            <a:off x="1368838" y="3374925"/>
            <a:ext cx="6159124" cy="1092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Outline</a:t>
            </a:r>
            <a:endParaRPr/>
          </a:p>
        </p:txBody>
      </p:sp>
      <p:sp>
        <p:nvSpPr>
          <p:cNvPr id="124" name="Google Shape;124;p28"/>
          <p:cNvSpPr txBox="1"/>
          <p:nvPr>
            <p:ph idx="1" type="body"/>
          </p:nvPr>
        </p:nvSpPr>
        <p:spPr>
          <a:xfrm>
            <a:off x="311700" y="967275"/>
            <a:ext cx="8520600" cy="346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Introduction</a:t>
            </a:r>
            <a:endParaRPr sz="1800"/>
          </a:p>
          <a:p>
            <a:pPr indent="-342900" lvl="0" marL="457200" rtl="0" algn="l">
              <a:spcBef>
                <a:spcPts val="0"/>
              </a:spcBef>
              <a:spcAft>
                <a:spcPts val="0"/>
              </a:spcAft>
              <a:buSzPts val="1800"/>
              <a:buChar char="●"/>
            </a:pPr>
            <a:r>
              <a:rPr lang="en" sz="1800"/>
              <a:t>Examples from Practice</a:t>
            </a:r>
            <a:endParaRPr sz="1800"/>
          </a:p>
          <a:p>
            <a:pPr indent="-342900" lvl="0" marL="457200" rtl="0" algn="l">
              <a:spcBef>
                <a:spcPts val="0"/>
              </a:spcBef>
              <a:spcAft>
                <a:spcPts val="0"/>
              </a:spcAft>
              <a:buSzPts val="1800"/>
              <a:buChar char="●"/>
            </a:pPr>
            <a:r>
              <a:rPr lang="en" sz="1800"/>
              <a:t>Text </a:t>
            </a:r>
            <a:r>
              <a:rPr lang="en" sz="1800"/>
              <a:t>Preparation</a:t>
            </a:r>
            <a:endParaRPr sz="1800"/>
          </a:p>
          <a:p>
            <a:pPr indent="-342900" lvl="0" marL="457200" marR="0" rtl="0" algn="l">
              <a:lnSpc>
                <a:spcPct val="115000"/>
              </a:lnSpc>
              <a:spcBef>
                <a:spcPts val="0"/>
              </a:spcBef>
              <a:spcAft>
                <a:spcPts val="0"/>
              </a:spcAft>
              <a:buSzPts val="1800"/>
              <a:buChar char="●"/>
            </a:pPr>
            <a:r>
              <a:rPr lang="en" sz="1800"/>
              <a:t>Exploratory Tools: </a:t>
            </a:r>
            <a:r>
              <a:rPr lang="en" sz="1800"/>
              <a:t>Word Counter, </a:t>
            </a:r>
            <a:r>
              <a:rPr lang="en" sz="1800"/>
              <a:t>Word Trees</a:t>
            </a:r>
            <a:endParaRPr sz="1400"/>
          </a:p>
          <a:p>
            <a:pPr indent="-317500" lvl="1" marL="914400" marR="0" rtl="0" algn="l">
              <a:lnSpc>
                <a:spcPct val="115000"/>
              </a:lnSpc>
              <a:spcBef>
                <a:spcPts val="0"/>
              </a:spcBef>
              <a:spcAft>
                <a:spcPts val="0"/>
              </a:spcAft>
              <a:buSzPts val="1400"/>
              <a:buChar char="○"/>
            </a:pPr>
            <a:r>
              <a:rPr lang="en" sz="1400"/>
              <a:t>Demo</a:t>
            </a:r>
            <a:endParaRPr sz="1400"/>
          </a:p>
          <a:p>
            <a:pPr indent="-342900" lvl="0" marL="457200" rtl="0" algn="l">
              <a:spcBef>
                <a:spcPts val="0"/>
              </a:spcBef>
              <a:spcAft>
                <a:spcPts val="0"/>
              </a:spcAft>
              <a:buSzPts val="1800"/>
              <a:buChar char="●"/>
            </a:pPr>
            <a:r>
              <a:rPr lang="en" sz="1800"/>
              <a:t>Voyant</a:t>
            </a:r>
            <a:endParaRPr sz="1800"/>
          </a:p>
          <a:p>
            <a:pPr indent="-317500" lvl="1" marL="914400" rtl="0" algn="l">
              <a:spcBef>
                <a:spcPts val="0"/>
              </a:spcBef>
              <a:spcAft>
                <a:spcPts val="0"/>
              </a:spcAft>
              <a:buSzPts val="1400"/>
              <a:buChar char="○"/>
            </a:pPr>
            <a:r>
              <a:rPr lang="en" sz="1400"/>
              <a:t>Demo</a:t>
            </a:r>
            <a:endParaRPr sz="1400"/>
          </a:p>
          <a:p>
            <a:pPr indent="-317500" lvl="0" marL="457200" rtl="0" algn="l">
              <a:spcBef>
                <a:spcPts val="0"/>
              </a:spcBef>
              <a:spcAft>
                <a:spcPts val="0"/>
              </a:spcAft>
              <a:buSzPts val="1400"/>
              <a:buChar char="●"/>
            </a:pPr>
            <a:r>
              <a:rPr lang="en" sz="1800"/>
              <a:t>Lexos</a:t>
            </a:r>
            <a:endParaRPr sz="1400"/>
          </a:p>
          <a:p>
            <a:pPr indent="-317500" lvl="1" marL="914400" rtl="0" algn="l">
              <a:spcBef>
                <a:spcPts val="0"/>
              </a:spcBef>
              <a:spcAft>
                <a:spcPts val="0"/>
              </a:spcAft>
              <a:buSzPts val="1400"/>
              <a:buChar char="○"/>
            </a:pPr>
            <a:r>
              <a:rPr lang="en" sz="1400"/>
              <a:t>Demo</a:t>
            </a:r>
            <a:endParaRPr sz="1400"/>
          </a:p>
          <a:p>
            <a:pPr indent="-342900" lvl="0" marL="457200" rtl="0" algn="l">
              <a:spcBef>
                <a:spcPts val="0"/>
              </a:spcBef>
              <a:spcAft>
                <a:spcPts val="0"/>
              </a:spcAft>
              <a:buSzPts val="1800"/>
              <a:buChar char="●"/>
            </a:pPr>
            <a:r>
              <a:rPr lang="en" sz="1800"/>
              <a:t>Conclusion</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4"/>
          <p:cNvSpPr txBox="1"/>
          <p:nvPr>
            <p:ph type="title"/>
          </p:nvPr>
        </p:nvSpPr>
        <p:spPr>
          <a:xfrm>
            <a:off x="188100" y="762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Rolling Window Results </a:t>
            </a:r>
            <a:endParaRPr/>
          </a:p>
        </p:txBody>
      </p:sp>
      <p:sp>
        <p:nvSpPr>
          <p:cNvPr id="375" name="Google Shape;375;p64"/>
          <p:cNvSpPr txBox="1"/>
          <p:nvPr>
            <p:ph idx="1" type="body"/>
          </p:nvPr>
        </p:nvSpPr>
        <p:spPr>
          <a:xfrm>
            <a:off x="91650" y="681300"/>
            <a:ext cx="8847600" cy="8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Using </a:t>
            </a:r>
            <a:r>
              <a:rPr i="1" lang="en" sz="1700"/>
              <a:t>Hacker Manifesto</a:t>
            </a:r>
            <a:r>
              <a:rPr lang="en" sz="1700"/>
              <a:t>, and searching for the words ‘class’, ‘information’ and ‘property’</a:t>
            </a:r>
            <a:r>
              <a:rPr lang="en" sz="1700"/>
              <a:t> </a:t>
            </a:r>
            <a:r>
              <a:rPr lang="en" sz="1700"/>
              <a:t>with a window of 200 (short document), we can get an idea of how these terms work together in the manifesto. </a:t>
            </a:r>
            <a:endParaRPr sz="1700"/>
          </a:p>
        </p:txBody>
      </p:sp>
      <p:pic>
        <p:nvPicPr>
          <p:cNvPr id="376" name="Google Shape;376;p64"/>
          <p:cNvPicPr preferRelativeResize="0"/>
          <p:nvPr/>
        </p:nvPicPr>
        <p:blipFill>
          <a:blip r:embed="rId3">
            <a:alphaModFix/>
          </a:blip>
          <a:stretch>
            <a:fillRect/>
          </a:stretch>
        </p:blipFill>
        <p:spPr>
          <a:xfrm>
            <a:off x="1371600" y="1479000"/>
            <a:ext cx="6159124" cy="2957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ph type="title"/>
          </p:nvPr>
        </p:nvSpPr>
        <p:spPr>
          <a:xfrm>
            <a:off x="188100" y="1524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Analyze &gt; Dendrogram</a:t>
            </a:r>
            <a:endParaRPr/>
          </a:p>
        </p:txBody>
      </p:sp>
      <p:sp>
        <p:nvSpPr>
          <p:cNvPr id="382" name="Google Shape;382;p65"/>
          <p:cNvSpPr txBox="1"/>
          <p:nvPr>
            <p:ph idx="1" type="body"/>
          </p:nvPr>
        </p:nvSpPr>
        <p:spPr>
          <a:xfrm>
            <a:off x="562275" y="872175"/>
            <a:ext cx="7830000" cy="3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dendrogram demonstrates similarity between the different documents. Dendrograms require at least two documents to compare. Dendrograms are able to show the hierarchy between objects. Dendrograms show:</a:t>
            </a:r>
            <a:endParaRPr sz="2000"/>
          </a:p>
          <a:p>
            <a:pPr indent="-355600" lvl="0" marL="457200" rtl="0" algn="l">
              <a:spcBef>
                <a:spcPts val="1600"/>
              </a:spcBef>
              <a:spcAft>
                <a:spcPts val="0"/>
              </a:spcAft>
              <a:buSzPts val="2000"/>
              <a:buChar char="●"/>
            </a:pPr>
            <a:r>
              <a:rPr lang="en" sz="2000"/>
              <a:t>Similarities between texts</a:t>
            </a:r>
            <a:endParaRPr sz="2000"/>
          </a:p>
          <a:p>
            <a:pPr indent="-355600" lvl="1" marL="914400" rtl="0" algn="l">
              <a:spcBef>
                <a:spcPts val="0"/>
              </a:spcBef>
              <a:spcAft>
                <a:spcPts val="0"/>
              </a:spcAft>
              <a:buSzPts val="2000"/>
              <a:buChar char="○"/>
            </a:pPr>
            <a:r>
              <a:rPr lang="en"/>
              <a:t>The greater the distance between texts, the less similar they are</a:t>
            </a:r>
            <a:endParaRPr/>
          </a:p>
          <a:p>
            <a:pPr indent="-355600" lvl="1" marL="914400" rtl="0" algn="l">
              <a:spcBef>
                <a:spcPts val="0"/>
              </a:spcBef>
              <a:spcAft>
                <a:spcPts val="0"/>
              </a:spcAft>
              <a:buSzPts val="2000"/>
              <a:buChar char="○"/>
            </a:pPr>
            <a:r>
              <a:rPr lang="en"/>
              <a:t>The smaller the distance between texts, the more similar they are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6"/>
          <p:cNvSpPr txBox="1"/>
          <p:nvPr>
            <p:ph type="title"/>
          </p:nvPr>
        </p:nvSpPr>
        <p:spPr>
          <a:xfrm>
            <a:off x="188100" y="183225"/>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Dendrogram</a:t>
            </a:r>
            <a:endParaRPr/>
          </a:p>
        </p:txBody>
      </p:sp>
      <p:sp>
        <p:nvSpPr>
          <p:cNvPr id="388" name="Google Shape;388;p66"/>
          <p:cNvSpPr txBox="1"/>
          <p:nvPr>
            <p:ph idx="1" type="body"/>
          </p:nvPr>
        </p:nvSpPr>
        <p:spPr>
          <a:xfrm>
            <a:off x="91650" y="909900"/>
            <a:ext cx="8847600" cy="52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The dendrogram demonstrates similarity between the different documents.</a:t>
            </a:r>
            <a:endParaRPr sz="1700"/>
          </a:p>
        </p:txBody>
      </p:sp>
      <p:pic>
        <p:nvPicPr>
          <p:cNvPr id="389" name="Google Shape;389;p66"/>
          <p:cNvPicPr preferRelativeResize="0"/>
          <p:nvPr/>
        </p:nvPicPr>
        <p:blipFill>
          <a:blip r:embed="rId3">
            <a:alphaModFix/>
          </a:blip>
          <a:stretch>
            <a:fillRect/>
          </a:stretch>
        </p:blipFill>
        <p:spPr>
          <a:xfrm>
            <a:off x="3965675" y="2954950"/>
            <a:ext cx="4754573" cy="1515575"/>
          </a:xfrm>
          <a:prstGeom prst="rect">
            <a:avLst/>
          </a:prstGeom>
          <a:noFill/>
          <a:ln>
            <a:noFill/>
          </a:ln>
        </p:spPr>
      </p:pic>
      <p:pic>
        <p:nvPicPr>
          <p:cNvPr id="390" name="Google Shape;390;p66"/>
          <p:cNvPicPr preferRelativeResize="0"/>
          <p:nvPr/>
        </p:nvPicPr>
        <p:blipFill>
          <a:blip r:embed="rId4">
            <a:alphaModFix/>
          </a:blip>
          <a:stretch>
            <a:fillRect/>
          </a:stretch>
        </p:blipFill>
        <p:spPr>
          <a:xfrm>
            <a:off x="381000" y="1438451"/>
            <a:ext cx="4297800" cy="14234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188100" y="762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Save or Reset Your Results</a:t>
            </a:r>
            <a:endParaRPr/>
          </a:p>
        </p:txBody>
      </p:sp>
      <p:sp>
        <p:nvSpPr>
          <p:cNvPr id="396" name="Google Shape;396;p67"/>
          <p:cNvSpPr txBox="1"/>
          <p:nvPr>
            <p:ph idx="1" type="body"/>
          </p:nvPr>
        </p:nvSpPr>
        <p:spPr>
          <a:xfrm>
            <a:off x="244650" y="757500"/>
            <a:ext cx="8407500" cy="3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Lexos allows you to </a:t>
            </a:r>
            <a:r>
              <a:rPr b="1" lang="en" sz="2200"/>
              <a:t>save</a:t>
            </a:r>
            <a:r>
              <a:rPr lang="en" sz="2200"/>
              <a:t> your results as a Lexos file. If you do this, you can re-upload the Lexos file any time to access your cleaned-up corpus as well as the different analyses you’ve done. You can also download modified text files from the “Manage” page, which you can use with other tools if you would like.</a:t>
            </a:r>
            <a:endParaRPr sz="2200"/>
          </a:p>
          <a:p>
            <a:pPr indent="0" lvl="0" marL="0" rtl="0" algn="l">
              <a:spcBef>
                <a:spcPts val="1600"/>
              </a:spcBef>
              <a:spcAft>
                <a:spcPts val="0"/>
              </a:spcAft>
              <a:buNone/>
            </a:pPr>
            <a:r>
              <a:rPr lang="en" sz="2200"/>
              <a:t>You can also save individual visualizations as images (PNGs). </a:t>
            </a:r>
            <a:endParaRPr sz="2200"/>
          </a:p>
          <a:p>
            <a:pPr indent="0" lvl="0" marL="0" rtl="0" algn="l">
              <a:spcBef>
                <a:spcPts val="1600"/>
              </a:spcBef>
              <a:spcAft>
                <a:spcPts val="1600"/>
              </a:spcAft>
              <a:buNone/>
            </a:pPr>
            <a:r>
              <a:rPr lang="en" sz="2200"/>
              <a:t>Finally, if you want to start over, you can “Reset” your Lexos dashboard.</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00" name="Shape 400"/>
        <p:cNvGrpSpPr/>
        <p:nvPr/>
      </p:nvGrpSpPr>
      <p:grpSpPr>
        <a:xfrm>
          <a:off x="0" y="0"/>
          <a:ext cx="0" cy="0"/>
          <a:chOff x="0" y="0"/>
          <a:chExt cx="0" cy="0"/>
        </a:xfrm>
      </p:grpSpPr>
      <p:sp>
        <p:nvSpPr>
          <p:cNvPr id="401" name="Google Shape;401;p68"/>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07" name="Google Shape;407;p69"/>
          <p:cNvSpPr txBox="1"/>
          <p:nvPr>
            <p:ph idx="1" type="body"/>
          </p:nvPr>
        </p:nvSpPr>
        <p:spPr>
          <a:xfrm>
            <a:off x="311700" y="709075"/>
            <a:ext cx="8716200" cy="38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Use the sample text</a:t>
            </a:r>
            <a:r>
              <a:rPr lang="en" sz="2200"/>
              <a:t> or texts of your choice and begin practicing web-browser text analysis</a:t>
            </a:r>
            <a:r>
              <a:rPr lang="en" sz="2200"/>
              <a:t>. </a:t>
            </a:r>
            <a:r>
              <a:rPr b="1" lang="en" sz="2200"/>
              <a:t>Explore different Lexos and Voyant features!</a:t>
            </a:r>
            <a:endParaRPr b="1" sz="2200"/>
          </a:p>
          <a:p>
            <a:pPr indent="0" lvl="0" marL="0" rtl="0" algn="l">
              <a:spcBef>
                <a:spcPts val="1600"/>
              </a:spcBef>
              <a:spcAft>
                <a:spcPts val="0"/>
              </a:spcAft>
              <a:buNone/>
            </a:pPr>
            <a:r>
              <a:rPr lang="en" sz="2200"/>
              <a:t>Discussion Prompts</a:t>
            </a:r>
            <a:endParaRPr sz="2200"/>
          </a:p>
          <a:p>
            <a:pPr indent="-368300" lvl="0" marL="457200" rtl="0" algn="l">
              <a:spcBef>
                <a:spcPts val="1600"/>
              </a:spcBef>
              <a:spcAft>
                <a:spcPts val="0"/>
              </a:spcAft>
              <a:buSzPts val="2200"/>
              <a:buChar char="●"/>
            </a:pPr>
            <a:r>
              <a:rPr lang="en" sz="2200"/>
              <a:t>What do you find challenging or exciting about these tools?</a:t>
            </a:r>
            <a:endParaRPr sz="2200"/>
          </a:p>
          <a:p>
            <a:pPr indent="-368300" lvl="0" marL="457200" rtl="0" algn="l">
              <a:spcBef>
                <a:spcPts val="0"/>
              </a:spcBef>
              <a:spcAft>
                <a:spcPts val="0"/>
              </a:spcAft>
              <a:buSzPts val="2200"/>
              <a:buChar char="●"/>
            </a:pPr>
            <a:r>
              <a:rPr lang="en" sz="2200"/>
              <a:t>What interesting or surprising results came up?</a:t>
            </a:r>
            <a:endParaRPr sz="2200"/>
          </a:p>
          <a:p>
            <a:pPr indent="-368300" lvl="0" marL="457200" rtl="0" algn="l">
              <a:spcBef>
                <a:spcPts val="0"/>
              </a:spcBef>
              <a:spcAft>
                <a:spcPts val="0"/>
              </a:spcAft>
              <a:buSzPts val="2200"/>
              <a:buChar char="●"/>
            </a:pPr>
            <a:r>
              <a:rPr lang="en" sz="2200"/>
              <a:t>How might you interpret those results based on what you know about your field?</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Thank you!	</a:t>
            </a:r>
            <a:endParaRPr>
              <a:solidFill>
                <a:srgbClr val="FF0000"/>
              </a:solidFill>
            </a:endParaRPr>
          </a:p>
        </p:txBody>
      </p:sp>
      <p:sp>
        <p:nvSpPr>
          <p:cNvPr id="413" name="Google Shape;413;p70"/>
          <p:cNvSpPr txBox="1"/>
          <p:nvPr>
            <p:ph idx="1" type="body"/>
          </p:nvPr>
        </p:nvSpPr>
        <p:spPr>
          <a:xfrm>
            <a:off x="311700" y="1028575"/>
            <a:ext cx="8520600" cy="50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rgbClr val="666666"/>
                </a:solidFill>
              </a:rPr>
              <a:t>If you have any questions, contact DITI at</a:t>
            </a:r>
            <a:r>
              <a:rPr lang="en" sz="2000">
                <a:solidFill>
                  <a:srgbClr val="666666"/>
                </a:solidFill>
              </a:rPr>
              <a:t> </a:t>
            </a:r>
            <a:r>
              <a:rPr lang="en" sz="2000" u="sng">
                <a:solidFill>
                  <a:schemeClr val="hlink"/>
                </a:solidFill>
                <a:hlinkClick r:id="rId3"/>
              </a:rPr>
              <a:t>nulab.info@gmail.com</a:t>
            </a:r>
            <a:r>
              <a:rPr lang="en" sz="2000">
                <a:solidFill>
                  <a:srgbClr val="666666"/>
                </a:solidFill>
              </a:rPr>
              <a:t>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rPr b="1" lang="en" sz="2000">
                <a:solidFill>
                  <a:srgbClr val="666666"/>
                </a:solidFill>
              </a:rPr>
              <a:t>Developed by:</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
        <p:nvSpPr>
          <p:cNvPr id="414" name="Google Shape;414;p70"/>
          <p:cNvSpPr txBox="1"/>
          <p:nvPr/>
        </p:nvSpPr>
        <p:spPr>
          <a:xfrm>
            <a:off x="4689150" y="2279350"/>
            <a:ext cx="2388300" cy="11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mbria"/>
                <a:ea typeface="Cambria"/>
                <a:cs typeface="Cambria"/>
                <a:sym typeface="Cambria"/>
              </a:rPr>
              <a:t>Milan Skobic</a:t>
            </a:r>
            <a:endParaRPr b="1" sz="1800">
              <a:solidFill>
                <a:schemeClr val="dk2"/>
              </a:solidFill>
              <a:latin typeface="Cambria"/>
              <a:ea typeface="Cambria"/>
              <a:cs typeface="Cambria"/>
              <a:sym typeface="Cambria"/>
            </a:endParaRPr>
          </a:p>
          <a:p>
            <a:pPr indent="0" lvl="0" marL="0" rtl="0" algn="l">
              <a:spcBef>
                <a:spcPts val="0"/>
              </a:spcBef>
              <a:spcAft>
                <a:spcPts val="0"/>
              </a:spcAft>
              <a:buNone/>
            </a:pPr>
            <a:r>
              <a:rPr lang="en" sz="1800">
                <a:solidFill>
                  <a:schemeClr val="dk2"/>
                </a:solidFill>
                <a:latin typeface="Cambria"/>
                <a:ea typeface="Cambria"/>
                <a:cs typeface="Cambria"/>
                <a:sym typeface="Cambria"/>
              </a:rPr>
              <a:t>DITI Assistant Director</a:t>
            </a:r>
            <a:endParaRPr sz="1800">
              <a:solidFill>
                <a:schemeClr val="dk2"/>
              </a:solidFill>
              <a:latin typeface="Cambria"/>
              <a:ea typeface="Cambria"/>
              <a:cs typeface="Cambria"/>
              <a:sym typeface="Cambria"/>
            </a:endParaRPr>
          </a:p>
        </p:txBody>
      </p:sp>
      <p:sp>
        <p:nvSpPr>
          <p:cNvPr id="415" name="Google Shape;415;p70"/>
          <p:cNvSpPr txBox="1"/>
          <p:nvPr/>
        </p:nvSpPr>
        <p:spPr>
          <a:xfrm>
            <a:off x="6521825" y="2251900"/>
            <a:ext cx="2388300" cy="10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mbria"/>
                <a:ea typeface="Cambria"/>
                <a:cs typeface="Cambria"/>
                <a:sym typeface="Cambria"/>
              </a:rPr>
              <a:t>Garrett Morrow</a:t>
            </a:r>
            <a:r>
              <a:rPr b="1" lang="en" sz="1800">
                <a:solidFill>
                  <a:schemeClr val="dk2"/>
                </a:solidFill>
                <a:latin typeface="Cambria"/>
                <a:ea typeface="Cambria"/>
                <a:cs typeface="Cambria"/>
                <a:sym typeface="Cambria"/>
              </a:rPr>
              <a:t>	</a:t>
            </a:r>
            <a:endParaRPr b="1" sz="1800">
              <a:solidFill>
                <a:schemeClr val="dk2"/>
              </a:solidFill>
              <a:latin typeface="Cambria"/>
              <a:ea typeface="Cambria"/>
              <a:cs typeface="Cambria"/>
              <a:sym typeface="Cambria"/>
            </a:endParaRPr>
          </a:p>
          <a:p>
            <a:pPr indent="0" lvl="0" marL="0" rtl="0" algn="l">
              <a:spcBef>
                <a:spcPts val="0"/>
              </a:spcBef>
              <a:spcAft>
                <a:spcPts val="0"/>
              </a:spcAft>
              <a:buNone/>
            </a:pPr>
            <a:r>
              <a:rPr lang="en" sz="1800">
                <a:solidFill>
                  <a:schemeClr val="dk2"/>
                </a:solidFill>
                <a:latin typeface="Cambria"/>
                <a:ea typeface="Cambria"/>
                <a:cs typeface="Cambria"/>
                <a:sym typeface="Cambria"/>
              </a:rPr>
              <a:t>DITI Research Fellow</a:t>
            </a:r>
            <a:endParaRPr b="1" sz="1800">
              <a:solidFill>
                <a:schemeClr val="dk2"/>
              </a:solidFill>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16" name="Google Shape;416;p70"/>
          <p:cNvSpPr txBox="1"/>
          <p:nvPr/>
        </p:nvSpPr>
        <p:spPr>
          <a:xfrm>
            <a:off x="2502900" y="2316250"/>
            <a:ext cx="2285700" cy="10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mbria"/>
                <a:ea typeface="Cambria"/>
                <a:cs typeface="Cambria"/>
                <a:sym typeface="Cambria"/>
              </a:rPr>
              <a:t>Julianna Wessels</a:t>
            </a:r>
            <a:endParaRPr b="1" sz="1800">
              <a:solidFill>
                <a:schemeClr val="dk2"/>
              </a:solidFill>
              <a:latin typeface="Cambria"/>
              <a:ea typeface="Cambria"/>
              <a:cs typeface="Cambria"/>
              <a:sym typeface="Cambria"/>
            </a:endParaRPr>
          </a:p>
          <a:p>
            <a:pPr indent="0" lvl="0" marL="0" rtl="0" algn="l">
              <a:spcBef>
                <a:spcPts val="0"/>
              </a:spcBef>
              <a:spcAft>
                <a:spcPts val="0"/>
              </a:spcAft>
              <a:buNone/>
            </a:pPr>
            <a:r>
              <a:rPr lang="en" sz="1800">
                <a:solidFill>
                  <a:schemeClr val="dk2"/>
                </a:solidFill>
                <a:latin typeface="Cambria"/>
                <a:ea typeface="Cambria"/>
                <a:cs typeface="Cambria"/>
                <a:sym typeface="Cambria"/>
              </a:rPr>
              <a:t>NULab Co-Coordinator</a:t>
            </a:r>
            <a:endParaRPr b="1" sz="1800">
              <a:solidFill>
                <a:schemeClr val="dk2"/>
              </a:solidFill>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
        <p:nvSpPr>
          <p:cNvPr id="417" name="Google Shape;417;p70"/>
          <p:cNvSpPr txBox="1"/>
          <p:nvPr/>
        </p:nvSpPr>
        <p:spPr>
          <a:xfrm>
            <a:off x="311700" y="2279350"/>
            <a:ext cx="2191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66666"/>
                </a:solidFill>
                <a:latin typeface="Cambria"/>
                <a:ea typeface="Cambria"/>
                <a:cs typeface="Cambria"/>
                <a:sym typeface="Cambria"/>
              </a:rPr>
              <a:t>Vaishali Kushwaha</a:t>
            </a:r>
            <a:endParaRPr b="1" sz="1800">
              <a:solidFill>
                <a:srgbClr val="666666"/>
              </a:solidFill>
              <a:latin typeface="Cambria"/>
              <a:ea typeface="Cambria"/>
              <a:cs typeface="Cambria"/>
              <a:sym typeface="Cambria"/>
            </a:endParaRPr>
          </a:p>
          <a:p>
            <a:pPr indent="0" lvl="0" marL="0" rtl="0" algn="l">
              <a:spcBef>
                <a:spcPts val="0"/>
              </a:spcBef>
              <a:spcAft>
                <a:spcPts val="0"/>
              </a:spcAft>
              <a:buNone/>
            </a:pPr>
            <a:r>
              <a:rPr lang="en" sz="1800">
                <a:solidFill>
                  <a:srgbClr val="666666"/>
                </a:solidFill>
                <a:latin typeface="Cambria"/>
                <a:ea typeface="Cambria"/>
                <a:cs typeface="Cambria"/>
                <a:sym typeface="Cambria"/>
              </a:rPr>
              <a:t>DITI Teaching Fellow</a:t>
            </a:r>
            <a:endParaRPr sz="1800">
              <a:solidFill>
                <a:srgbClr val="666666"/>
              </a:solidFill>
              <a:latin typeface="Cambria"/>
              <a:ea typeface="Cambria"/>
              <a:cs typeface="Cambria"/>
              <a:sym typeface="Cambria"/>
            </a:endParaRPr>
          </a:p>
        </p:txBody>
      </p:sp>
      <p:sp>
        <p:nvSpPr>
          <p:cNvPr id="418" name="Google Shape;418;p70"/>
          <p:cNvSpPr txBox="1"/>
          <p:nvPr>
            <p:ph idx="1" type="body"/>
          </p:nvPr>
        </p:nvSpPr>
        <p:spPr>
          <a:xfrm>
            <a:off x="311700" y="3322600"/>
            <a:ext cx="8520600" cy="1253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rgbClr val="666666"/>
                </a:solidFill>
              </a:rPr>
              <a:t>Slides, handouts, and data available at </a:t>
            </a:r>
            <a:r>
              <a:rPr b="1" lang="en" sz="2000">
                <a:solidFill>
                  <a:srgbClr val="666666"/>
                </a:solidFill>
                <a:highlight>
                  <a:srgbClr val="FFFFFF"/>
                </a:highlight>
              </a:rPr>
              <a:t>https://bit.ly/3de0GBh</a:t>
            </a:r>
            <a:endParaRPr b="1" sz="2000">
              <a:solidFill>
                <a:srgbClr val="666666"/>
              </a:solidFill>
              <a:highlight>
                <a:srgbClr val="FFFFFF"/>
              </a:highlight>
            </a:endParaRPr>
          </a:p>
          <a:p>
            <a:pPr indent="0" lvl="0" marL="0" rtl="0" algn="l">
              <a:spcBef>
                <a:spcPts val="0"/>
              </a:spcBef>
              <a:spcAft>
                <a:spcPts val="0"/>
              </a:spcAft>
              <a:buNone/>
            </a:pPr>
            <a:r>
              <a:rPr lang="en" sz="2000"/>
              <a:t>Schedule an appointment with us! </a:t>
            </a:r>
            <a:r>
              <a:rPr b="1" lang="en" sz="2000" u="sng">
                <a:solidFill>
                  <a:schemeClr val="accent5"/>
                </a:solidFill>
                <a:hlinkClick r:id="rId4">
                  <a:extLst>
                    <a:ext uri="{A12FA001-AC4F-418D-AE19-62706E023703}">
                      <ahyp:hlinkClr val="tx"/>
                    </a:ext>
                  </a:extLst>
                </a:hlinkClick>
              </a:rPr>
              <a:t>https://calendly.com/diti-nu</a:t>
            </a:r>
            <a:r>
              <a:rPr b="1" lang="en" sz="2000"/>
              <a:t> </a:t>
            </a:r>
            <a:r>
              <a:rPr lang="en" sz="2000"/>
              <a:t> </a:t>
            </a:r>
            <a:endParaRPr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28" name="Shape 128"/>
        <p:cNvGrpSpPr/>
        <p:nvPr/>
      </p:nvGrpSpPr>
      <p:grpSpPr>
        <a:xfrm>
          <a:off x="0" y="0"/>
          <a:ext cx="0" cy="0"/>
          <a:chOff x="0" y="0"/>
          <a:chExt cx="0" cy="0"/>
        </a:xfrm>
      </p:grpSpPr>
      <p:sp>
        <p:nvSpPr>
          <p:cNvPr id="129" name="Google Shape;129;p29"/>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6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Text Analysis</a:t>
            </a:r>
            <a:endParaRPr/>
          </a:p>
        </p:txBody>
      </p:sp>
      <p:sp>
        <p:nvSpPr>
          <p:cNvPr id="135" name="Google Shape;135;p30"/>
          <p:cNvSpPr txBox="1"/>
          <p:nvPr>
            <p:ph idx="1" type="body"/>
          </p:nvPr>
        </p:nvSpPr>
        <p:spPr>
          <a:xfrm>
            <a:off x="311700" y="808525"/>
            <a:ext cx="8520600" cy="43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analysis is making inferences based on textual data. Computational text analysis </a:t>
            </a:r>
            <a:r>
              <a:rPr lang="en"/>
              <a:t>refers to an array of methods that can be used to “read” texts with a computer.  It is similar to statistical analysis, but the data are texts.</a:t>
            </a:r>
            <a:r>
              <a:rPr lang="en" sz="2300"/>
              <a:t> </a:t>
            </a:r>
            <a:endParaRPr sz="2300"/>
          </a:p>
          <a:p>
            <a:pPr indent="-381000" lvl="0" marL="457200" rtl="0" algn="l">
              <a:lnSpc>
                <a:spcPct val="100000"/>
              </a:lnSpc>
              <a:spcBef>
                <a:spcPts val="1600"/>
              </a:spcBef>
              <a:spcAft>
                <a:spcPts val="0"/>
              </a:spcAft>
              <a:buSzPts val="2400"/>
              <a:buChar char="●"/>
            </a:pPr>
            <a:r>
              <a:rPr lang="en"/>
              <a:t>It </a:t>
            </a:r>
            <a:r>
              <a:rPr lang="en"/>
              <a:t>involves a computer drawing out patterns in a text, and a researcher</a:t>
            </a:r>
            <a:r>
              <a:rPr lang="en"/>
              <a:t> </a:t>
            </a:r>
            <a:r>
              <a:rPr lang="en"/>
              <a:t>interpreting those patterns</a:t>
            </a:r>
            <a:r>
              <a:rPr lang="en" sz="2800"/>
              <a:t>. </a:t>
            </a:r>
            <a:endParaRPr sz="2800"/>
          </a:p>
          <a:p>
            <a:pPr indent="-381000" lvl="0" marL="457200" rtl="0" algn="l">
              <a:spcBef>
                <a:spcPts val="0"/>
              </a:spcBef>
              <a:spcAft>
                <a:spcPts val="0"/>
              </a:spcAft>
              <a:buSzPts val="2400"/>
              <a:buChar char="●"/>
            </a:pPr>
            <a:r>
              <a:rPr lang="en"/>
              <a:t>It includes methods such as word count frequency, nGrams, and sentiment analysis.</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Computational Text Analysis? </a:t>
            </a:r>
            <a:endParaRPr/>
          </a:p>
        </p:txBody>
      </p:sp>
      <p:sp>
        <p:nvSpPr>
          <p:cNvPr id="141" name="Google Shape;141;p3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Computational text analysis can help us </a:t>
            </a:r>
            <a:r>
              <a:rPr b="1" lang="en" sz="2000"/>
              <a:t>analyze very large amounts</a:t>
            </a:r>
            <a:r>
              <a:rPr b="1" lang="en" sz="2000"/>
              <a:t> of data</a:t>
            </a:r>
            <a:r>
              <a:rPr lang="en" sz="2000"/>
              <a:t> and </a:t>
            </a:r>
            <a:r>
              <a:rPr b="1" lang="en" sz="2000"/>
              <a:t>discover</a:t>
            </a:r>
            <a:r>
              <a:rPr lang="en" sz="2000"/>
              <a:t> </a:t>
            </a:r>
            <a:r>
              <a:rPr b="1" lang="en" sz="2000"/>
              <a:t>patterns</a:t>
            </a:r>
            <a:r>
              <a:rPr lang="en" sz="2000"/>
              <a:t> in texts.</a:t>
            </a:r>
            <a:endParaRPr sz="2000"/>
          </a:p>
          <a:p>
            <a:pPr indent="-355600" lvl="0" marL="457200" rtl="0" algn="l">
              <a:spcBef>
                <a:spcPts val="1600"/>
              </a:spcBef>
              <a:spcAft>
                <a:spcPts val="0"/>
              </a:spcAft>
              <a:buSzPts val="2000"/>
              <a:buChar char="●"/>
            </a:pPr>
            <a:r>
              <a:rPr lang="en" sz="2000"/>
              <a:t>From collections of texts, researchers can discover keywords that serve as a proxy for major trends in societies, cultures, and policies. </a:t>
            </a:r>
            <a:endParaRPr sz="2000"/>
          </a:p>
          <a:p>
            <a:pPr indent="-355600" lvl="0" marL="457200" rtl="0" algn="l">
              <a:spcBef>
                <a:spcPts val="0"/>
              </a:spcBef>
              <a:spcAft>
                <a:spcPts val="0"/>
              </a:spcAft>
              <a:buSzPts val="2000"/>
              <a:buChar char="●"/>
            </a:pPr>
            <a:r>
              <a:rPr lang="en" sz="2000"/>
              <a:t>Particular disciplines care deeply </a:t>
            </a:r>
            <a:r>
              <a:rPr lang="en" sz="2000"/>
              <a:t>about the language used and how this language may reach intended audiences. Text analysis provides another method for approaching these discourses.</a:t>
            </a:r>
            <a:endParaRPr sz="2000"/>
          </a:p>
          <a:p>
            <a:pPr indent="-355600" lvl="0" marL="457200" rtl="0" algn="l">
              <a:spcBef>
                <a:spcPts val="0"/>
              </a:spcBef>
              <a:spcAft>
                <a:spcPts val="0"/>
              </a:spcAft>
              <a:buSzPts val="2000"/>
              <a:buChar char="●"/>
            </a:pPr>
            <a:r>
              <a:rPr lang="en" sz="2000"/>
              <a:t>Researchers may find surprising results that they would not have discovered from close reading or traditional methods alone.</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6900" y="122825"/>
            <a:ext cx="3674400" cy="25953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lang="en" sz="1200" u="sng"/>
              <a:t>Content warning:</a:t>
            </a:r>
            <a:r>
              <a:rPr lang="en" sz="1200"/>
              <a:t> police violence, racism</a:t>
            </a:r>
            <a:endParaRPr sz="1200"/>
          </a:p>
          <a:p>
            <a:pPr indent="0" lvl="0" marL="0" rtl="0" algn="l">
              <a:spcBef>
                <a:spcPts val="2400"/>
              </a:spcBef>
              <a:spcAft>
                <a:spcPts val="600"/>
              </a:spcAft>
              <a:buNone/>
            </a:pPr>
            <a:r>
              <a:rPr lang="en" sz="2000"/>
              <a:t>Posts mentioning</a:t>
            </a:r>
            <a:r>
              <a:rPr lang="en" sz="2000"/>
              <a:t> ‘Black lives matter’ spiked on lawmakers’ social media accounts after the death of George Floyd</a:t>
            </a:r>
            <a:endParaRPr sz="2000"/>
          </a:p>
        </p:txBody>
      </p:sp>
      <p:sp>
        <p:nvSpPr>
          <p:cNvPr id="147" name="Google Shape;147;p32"/>
          <p:cNvSpPr txBox="1"/>
          <p:nvPr>
            <p:ph idx="1" type="body"/>
          </p:nvPr>
        </p:nvSpPr>
        <p:spPr>
          <a:xfrm>
            <a:off x="159300" y="2298025"/>
            <a:ext cx="3426900" cy="1509600"/>
          </a:xfrm>
          <a:prstGeom prst="rect">
            <a:avLst/>
          </a:prstGeom>
        </p:spPr>
        <p:txBody>
          <a:bodyPr anchorCtr="0" anchor="t" bIns="91425" lIns="91425" spcFirstLastPara="1" rIns="91425" wrap="square" tIns="91425">
            <a:noAutofit/>
          </a:bodyPr>
          <a:lstStyle/>
          <a:p>
            <a:pPr indent="-355600" lvl="0" marL="457200" rtl="0" algn="l">
              <a:spcBef>
                <a:spcPts val="2400"/>
              </a:spcBef>
              <a:spcAft>
                <a:spcPts val="0"/>
              </a:spcAft>
              <a:buSzPts val="2000"/>
              <a:buFont typeface="Arial"/>
              <a:buChar char="●"/>
            </a:pPr>
            <a:r>
              <a:rPr lang="en" sz="2000" u="sng">
                <a:solidFill>
                  <a:schemeClr val="hlink"/>
                </a:solidFill>
                <a:latin typeface="Arial"/>
                <a:ea typeface="Arial"/>
                <a:cs typeface="Arial"/>
                <a:sym typeface="Arial"/>
                <a:hlinkClick r:id="rId4"/>
              </a:rPr>
              <a:t>Pew Research Center July 16, 2020 article</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u="sng">
                <a:solidFill>
                  <a:schemeClr val="hlink"/>
                </a:solidFill>
                <a:latin typeface="Arial"/>
                <a:ea typeface="Arial"/>
                <a:cs typeface="Arial"/>
                <a:sym typeface="Arial"/>
                <a:hlinkClick r:id="rId5"/>
              </a:rPr>
              <a:t>Methodology</a:t>
            </a:r>
            <a:endParaRPr sz="2000">
              <a:solidFill>
                <a:srgbClr val="000000"/>
              </a:solidFill>
              <a:latin typeface="Arial"/>
              <a:ea typeface="Arial"/>
              <a:cs typeface="Arial"/>
              <a:sym typeface="Arial"/>
            </a:endParaRPr>
          </a:p>
          <a:p>
            <a:pPr indent="0" lvl="0" marL="457200" rtl="0" algn="l">
              <a:spcBef>
                <a:spcPts val="240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1600"/>
              </a:spcAft>
              <a:buNone/>
            </a:pPr>
            <a:r>
              <a:t/>
            </a:r>
            <a:endParaRPr sz="2100"/>
          </a:p>
        </p:txBody>
      </p:sp>
      <p:pic>
        <p:nvPicPr>
          <p:cNvPr id="148" name="Google Shape;148;p32"/>
          <p:cNvPicPr preferRelativeResize="0"/>
          <p:nvPr/>
        </p:nvPicPr>
        <p:blipFill>
          <a:blip r:embed="rId6">
            <a:alphaModFix/>
          </a:blip>
          <a:stretch>
            <a:fillRect/>
          </a:stretch>
        </p:blipFill>
        <p:spPr>
          <a:xfrm>
            <a:off x="3586200" y="300025"/>
            <a:ext cx="5282374" cy="4019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54" name="Google Shape;154;p33"/>
          <p:cNvSpPr txBox="1"/>
          <p:nvPr>
            <p:ph idx="1" type="body"/>
          </p:nvPr>
        </p:nvSpPr>
        <p:spPr>
          <a:xfrm>
            <a:off x="311700" y="7237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b="1" lang="en" sz="1700"/>
              <a:t>Corpus (plural–corpora)</a:t>
            </a:r>
            <a:r>
              <a:rPr lang="en" sz="1700"/>
              <a:t>: A collection of texts used for analysis and research purposes. </a:t>
            </a:r>
            <a:endParaRPr sz="1700"/>
          </a:p>
          <a:p>
            <a:pPr indent="-336550" lvl="0" marL="457200" rtl="0" algn="l">
              <a:spcBef>
                <a:spcPts val="0"/>
              </a:spcBef>
              <a:spcAft>
                <a:spcPts val="0"/>
              </a:spcAft>
              <a:buSzPts val="1700"/>
              <a:buFont typeface="Arial"/>
              <a:buChar char="●"/>
            </a:pPr>
            <a:r>
              <a:rPr b="1" lang="en" sz="1700"/>
              <a:t>Stop words</a:t>
            </a:r>
            <a:r>
              <a:rPr lang="en" sz="1700"/>
              <a:t>: Words that appear frequently in a language, like pronouns, prepositions, and basic verbs. These are often removed for computational analysis. Some English stop words include: a, the, she, he, I, me, us, of, is, would, could, should, etc. </a:t>
            </a:r>
            <a:endParaRPr sz="1700"/>
          </a:p>
          <a:p>
            <a:pPr indent="-336550" lvl="0" marL="457200" rtl="0" algn="l">
              <a:spcBef>
                <a:spcPts val="0"/>
              </a:spcBef>
              <a:spcAft>
                <a:spcPts val="0"/>
              </a:spcAft>
              <a:buSzPts val="1700"/>
              <a:buFont typeface="Arial"/>
              <a:buChar char="●"/>
            </a:pPr>
            <a:r>
              <a:rPr b="1" lang="en" sz="1700"/>
              <a:t>Word Count Frequency:</a:t>
            </a:r>
            <a:r>
              <a:rPr lang="en" sz="1700"/>
              <a:t> Counting the total times a word appears in a text/corpus or the percentage of how often it appears.</a:t>
            </a:r>
            <a:endParaRPr sz="1700"/>
          </a:p>
          <a:p>
            <a:pPr indent="-336550" lvl="0" marL="457200" rtl="0" algn="l">
              <a:spcBef>
                <a:spcPts val="0"/>
              </a:spcBef>
              <a:spcAft>
                <a:spcPts val="0"/>
              </a:spcAft>
              <a:buSzPts val="1700"/>
              <a:buFont typeface="Arial"/>
              <a:buChar char="●"/>
            </a:pPr>
            <a:r>
              <a:rPr b="1" lang="en" sz="1700"/>
              <a:t>nGram:</a:t>
            </a:r>
            <a:r>
              <a:rPr lang="en" sz="1700"/>
              <a:t> A continuous sequence of </a:t>
            </a:r>
            <a:r>
              <a:rPr i="1" lang="en" sz="1700"/>
              <a:t>n</a:t>
            </a:r>
            <a:r>
              <a:rPr lang="en" sz="1700"/>
              <a:t> items in a text. A bigram (or 2 continuous words) could be ‘United States,’ while a trigram (3 words) could be ‘yes we can.’</a:t>
            </a:r>
            <a:endParaRPr sz="1700"/>
          </a:p>
          <a:p>
            <a:pPr indent="-336550" lvl="0" marL="457200" rtl="0" algn="l">
              <a:spcBef>
                <a:spcPts val="0"/>
              </a:spcBef>
              <a:spcAft>
                <a:spcPts val="0"/>
              </a:spcAft>
              <a:buSzPts val="1700"/>
              <a:buFont typeface="Arial"/>
              <a:buChar char="●"/>
            </a:pPr>
            <a:r>
              <a:rPr b="1" lang="en" sz="1700"/>
              <a:t>Sentiment Analysis</a:t>
            </a:r>
            <a:r>
              <a:rPr lang="en" sz="1700"/>
              <a:t>: Measuring the sentiment of a text based on a scale such as negative/positive or happy/sad. Each word has a particular weight to determine where on the scale it falls, and these weights are calculated to determine a text’s overall sentiment.</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